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2" r:id="rId6"/>
    <p:sldId id="261" r:id="rId7"/>
    <p:sldId id="263" r:id="rId8"/>
    <p:sldId id="264" r:id="rId9"/>
    <p:sldId id="265" r:id="rId10"/>
    <p:sldId id="266" r:id="rId11"/>
    <p:sldId id="269" r:id="rId12"/>
    <p:sldId id="268" r:id="rId13"/>
    <p:sldId id="274" r:id="rId14"/>
    <p:sldId id="271" r:id="rId15"/>
    <p:sldId id="275" r:id="rId16"/>
    <p:sldId id="276" r:id="rId17"/>
    <p:sldId id="277" r:id="rId18"/>
    <p:sldId id="278" r:id="rId19"/>
    <p:sldId id="279" r:id="rId20"/>
    <p:sldId id="281" r:id="rId21"/>
    <p:sldId id="282" r:id="rId22"/>
    <p:sldId id="290" r:id="rId23"/>
    <p:sldId id="291" r:id="rId24"/>
    <p:sldId id="292" r:id="rId25"/>
    <p:sldId id="273" r:id="rId26"/>
    <p:sldId id="283" r:id="rId27"/>
    <p:sldId id="284" r:id="rId28"/>
    <p:sldId id="285" r:id="rId29"/>
    <p:sldId id="286" r:id="rId30"/>
    <p:sldId id="287" r:id="rId31"/>
    <p:sldId id="288" r:id="rId32"/>
    <p:sldId id="289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5" d="100"/>
          <a:sy n="95" d="100"/>
        </p:scale>
        <p:origin x="31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D4635BFB-4432-4B84-83BA-C0BBFD0102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1025" name="Picture 1">
            <a:extLst>
              <a:ext uri="{FF2B5EF4-FFF2-40B4-BE49-F238E27FC236}">
                <a16:creationId xmlns:a16="http://schemas.microsoft.com/office/drawing/2014/main" id="{03AE70AB-91F2-47E1-8287-D8F112C4E2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7838" y="125709"/>
            <a:ext cx="1048616" cy="1096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930814DA-B06D-429D-A599-224462CF4D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6612" y="1316112"/>
            <a:ext cx="6602506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06700" algn="ctr"/>
                <a:tab pos="5611813" algn="r"/>
              </a:tabLst>
            </a:pPr>
            <a:r>
              <a:rPr kumimoji="0" lang="pt-BR" altLang="pt-B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SERVIÇO PÚBLICO FEDERAL</a:t>
            </a:r>
            <a:endParaRPr kumimoji="0" lang="pt-BR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06700" algn="ctr"/>
                <a:tab pos="5611813" algn="r"/>
              </a:tabLst>
            </a:pPr>
            <a:r>
              <a:rPr kumimoji="0" lang="pt-BR" altLang="pt-B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UNIVERSIDADE FEDERAL DO PARÁ</a:t>
            </a:r>
            <a:endParaRPr kumimoji="0" lang="pt-BR" altLang="pt-BR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 defTabSz="914400"/>
            <a:r>
              <a:rPr lang="pt-BR" sz="1600" b="1" dirty="0">
                <a:latin typeface="Calibri" panose="020F0502020204030204" pitchFamily="34" charset="0"/>
                <a:cs typeface="Calibri" panose="020F0502020204030204" pitchFamily="34" charset="0"/>
              </a:rPr>
              <a:t>NÚCLEO DE INOVAÇÃO E TECNOLOGIAS APLICADAS A ENSINO E EXTENSÃO</a:t>
            </a:r>
            <a:endParaRPr kumimoji="0" lang="pt-BR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C36B312-7CDA-4A84-B6B7-3B1DD1B5BCCA}"/>
              </a:ext>
            </a:extLst>
          </p:cNvPr>
          <p:cNvSpPr txBox="1"/>
          <p:nvPr/>
        </p:nvSpPr>
        <p:spPr>
          <a:xfrm>
            <a:off x="1052946" y="3153252"/>
            <a:ext cx="10058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ORIENTAÇÃO ACADÊMICA</a:t>
            </a:r>
          </a:p>
          <a:p>
            <a:pPr algn="ctr"/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Cursos na modalidade a distância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AE4D1C27-2B80-4C22-85E9-2D779D6DC8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985" y="5768723"/>
            <a:ext cx="4350322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06700" algn="ctr"/>
                <a:tab pos="5611813" algn="r"/>
              </a:tabLst>
            </a:pPr>
            <a:r>
              <a:rPr kumimoji="0" lang="pt-BR" altLang="pt-BR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Belém, </a:t>
            </a:r>
            <a:r>
              <a:rPr lang="pt-BR" altLang="pt-BR" sz="1400" b="1" dirty="0">
                <a:ea typeface="Times New Roman" panose="02020603050405020304" pitchFamily="18" charset="0"/>
                <a:cs typeface="Arial" panose="020B0604020202020204" pitchFamily="34" charset="0"/>
              </a:rPr>
              <a:t>21 de outubro de 2023</a:t>
            </a:r>
            <a:endParaRPr kumimoji="0" lang="pt-BR" altLang="pt-B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14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4" name="Picture 10" descr="Imagem relacionada">
            <a:extLst>
              <a:ext uri="{FF2B5EF4-FFF2-40B4-BE49-F238E27FC236}">
                <a16:creationId xmlns:a16="http://schemas.microsoft.com/office/drawing/2014/main" id="{9EE12C36-4D79-4B30-AEC9-DD9113ABE4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76" b="17082"/>
          <a:stretch/>
        </p:blipFill>
        <p:spPr bwMode="auto">
          <a:xfrm>
            <a:off x="401782" y="2729342"/>
            <a:ext cx="5694218" cy="2839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E64A86C2-0BD7-4F7A-8625-2170F9D738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128" y="714505"/>
            <a:ext cx="10958945" cy="63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marR="0" lvl="0" indent="-571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806700" algn="ctr"/>
                <a:tab pos="5611813" algn="r"/>
              </a:tabLst>
            </a:pPr>
            <a:r>
              <a:rPr lang="pt-BR" altLang="pt-BR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Pró-Reitoria</a:t>
            </a:r>
            <a:r>
              <a:rPr lang="pt-BR" altLang="pt-BR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altLang="pt-BR" sz="3800" b="1" dirty="0">
                <a:cs typeface="Arial" panose="020B0604020202020204" pitchFamily="34" charset="0"/>
              </a:rPr>
              <a:t>de</a:t>
            </a:r>
            <a:r>
              <a:rPr lang="pt-BR" altLang="pt-BR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Extensão (PROEX)</a:t>
            </a:r>
            <a:endParaRPr lang="pt-BR" altLang="pt-BR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70191092-EA9B-483B-991C-72727B38B9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2360" y="1572262"/>
            <a:ext cx="3474371" cy="600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marR="0" lvl="0" indent="-571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806700" algn="ctr"/>
                <a:tab pos="5611813" algn="r"/>
              </a:tabLst>
            </a:pPr>
            <a:r>
              <a:rPr lang="pt-BR" altLang="pt-BR" sz="3600" b="1" dirty="0">
                <a:cs typeface="Arial" panose="020B0604020202020204" pitchFamily="34" charset="0"/>
              </a:rPr>
              <a:t>Atribuição</a:t>
            </a:r>
            <a:endParaRPr lang="pt-BR" altLang="pt-BR" sz="3600" dirty="0">
              <a:cs typeface="Arial" panose="020B0604020202020204" pitchFamily="34" charset="0"/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53003ADD-75FB-4738-851B-5912B61F3D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5066" y="2227846"/>
            <a:ext cx="5079007" cy="4150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lvl="0" indent="-285750" algn="just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A </a:t>
            </a:r>
            <a:r>
              <a:rPr lang="pt-BR" dirty="0" err="1"/>
              <a:t>Pró-Reitoria</a:t>
            </a:r>
            <a:r>
              <a:rPr lang="pt-BR" dirty="0"/>
              <a:t> de Extensão (Proex) cumpre o papel de desenvolver uma Política de Extensão Universitária de forma a aprofundar a discussão acerca da extensão enquanto projeto social e da universidade frente ao poder público e às políticas públicas. Busca, desta forma, oferecer subsídios à qualificação da atividade extensionista, sinalizando algumas possibilidades de atuação.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5179471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85B561D5-9D40-4962-A981-D10B3CA3EC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007" y="307260"/>
            <a:ext cx="10958945" cy="1154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lvl="0" indent="-571500" algn="just" defTabSz="914400">
              <a:buFont typeface="Arial" panose="020B0604020202020204" pitchFamily="34" charset="0"/>
              <a:buChar char="•"/>
            </a:pPr>
            <a:r>
              <a:rPr lang="pt-BR" altLang="pt-BR" sz="3600" b="1" dirty="0">
                <a:cs typeface="Arial" panose="020B0604020202020204" pitchFamily="34" charset="0"/>
              </a:rPr>
              <a:t>NÚCLEO DE INOVAÇÃO E TECNOLOGIAS APLICADAS A ENSINO E EXTENSÃO (NITAe²)</a:t>
            </a:r>
            <a:endParaRPr lang="pt-BR" altLang="pt-BR" sz="3600" dirty="0">
              <a:cs typeface="Arial" panose="020B0604020202020204" pitchFamily="34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4CCBA6D0-E3DD-4740-A377-1DB01C7D5D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2361" y="1461422"/>
            <a:ext cx="2867894" cy="600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marR="0" lvl="0" indent="-571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806700" algn="ctr"/>
                <a:tab pos="5611813" algn="r"/>
              </a:tabLst>
            </a:pPr>
            <a:r>
              <a:rPr lang="pt-BR" altLang="pt-B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Atribuição</a:t>
            </a:r>
            <a:endParaRPr lang="pt-BR" altLang="pt-B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62D5F7B-D76A-41E0-9984-D3AE233E95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5066" y="2096211"/>
            <a:ext cx="5290923" cy="4547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lvl="0" indent="-285750" algn="just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500" dirty="0"/>
              <a:t>Núcleo de inovação e tecnologias aplicadas a ensino e extensão–NITAe² atua em 22 polos na região Norte</a:t>
            </a:r>
          </a:p>
          <a:p>
            <a:pPr marL="285750" lvl="0" indent="-285750" algn="just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500" dirty="0"/>
              <a:t>Oferta cursos de Graduação e Pós-graduação pela Universidade Aberta do Brasil – UAB</a:t>
            </a:r>
          </a:p>
          <a:p>
            <a:pPr marL="285750" lvl="0" indent="-285750" algn="just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500" dirty="0"/>
              <a:t>O NITAE oferta os cursos de graduação em Licenciatura em Letras, Biologia, Matemática, Física, Química e Integrada em Ciências, Matemática e Linguagem, como também Bacharelado em Administração Pública e Biblioteconomia, bem como as Especializações </a:t>
            </a:r>
            <a:r>
              <a:rPr lang="pt-BR" sz="1500" i="1" dirty="0"/>
              <a:t>em Ensino de Matemática para os Anos Iniciais do Ensino Fundamental, em Ensino de Língua e Literatura nos Anos Iniciais e na Educação de Jovens e Adultos e </a:t>
            </a:r>
            <a:r>
              <a:rPr lang="pt-BR" sz="1500" dirty="0"/>
              <a:t>em Ensino de Geografia.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034" y="1908445"/>
            <a:ext cx="6091707" cy="4440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118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8DD44FE1-A07C-4B3A-92AF-AAC285A17AF6}"/>
              </a:ext>
            </a:extLst>
          </p:cNvPr>
          <p:cNvSpPr/>
          <p:nvPr/>
        </p:nvSpPr>
        <p:spPr>
          <a:xfrm>
            <a:off x="1122213" y="1012545"/>
            <a:ext cx="10695709" cy="5586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285750" indent="-285750" algn="just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806700" algn="ctr"/>
                <a:tab pos="5611813" algn="r"/>
              </a:tabLst>
            </a:pPr>
            <a:r>
              <a:rPr lang="pt-BR" sz="2000" dirty="0">
                <a:latin typeface="Arial" panose="020B0604020202020204" pitchFamily="34" charset="0"/>
              </a:rPr>
              <a:t>O Núcleo de Inovação e Tecnologias Aplicadas a Ensino e Extensão – NITAe² tem como missão principal transformar a educação a distância em uma modalidade alternativa de ensino/aprendizagem que acrescente qualidade e flexibilidade à educação presencial e, ao mesmo tempo, proporcione a democratização do acesso à Universidade de vários segmentos da sociedade, contribuindo assim, para melhoria da qualidade da educação superior. </a:t>
            </a:r>
          </a:p>
          <a:p>
            <a:pPr marL="285750" indent="-285750" algn="just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806700" algn="ctr"/>
                <a:tab pos="5611813" algn="r"/>
              </a:tabLst>
            </a:pPr>
            <a:r>
              <a:rPr lang="pt-BR" sz="2000" dirty="0">
                <a:latin typeface="Arial" panose="020B0604020202020204" pitchFamily="34" charset="0"/>
              </a:rPr>
              <a:t>Entre nossos fundamentos, está o desenvolvimento de práticas voltadas para a criação, aperfeiçoamento e divulgação de conhecimentos. Estas, por sua vez, visam o aprimoramento do indivíduo, superando os aspectos temporais/geográficos e, consequentemente, da sociedade, seguindo sempre as recomendações do Ministério da Educação relativas ao estabelecimento de indicadores de qualidade para os cursos a distância.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B5EB5F8-C2E8-4443-9C73-EE43E65E49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4143" y="504290"/>
            <a:ext cx="2550556" cy="600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marR="0" lvl="0" indent="-571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806700" algn="ctr"/>
                <a:tab pos="5611813" algn="r"/>
              </a:tabLst>
            </a:pPr>
            <a:r>
              <a:rPr lang="pt-BR" altLang="pt-B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Missão</a:t>
            </a:r>
            <a:endParaRPr lang="pt-BR" altLang="pt-B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1830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1CEE9F73-B2E3-44E6-8E61-C2915657D72D}"/>
              </a:ext>
            </a:extLst>
          </p:cNvPr>
          <p:cNvSpPr txBox="1"/>
          <p:nvPr/>
        </p:nvSpPr>
        <p:spPr>
          <a:xfrm>
            <a:off x="1208812" y="2463119"/>
            <a:ext cx="1136072" cy="1015663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pt-BR" dirty="0"/>
              <a:t>MEC</a:t>
            </a:r>
          </a:p>
          <a:p>
            <a:r>
              <a:rPr lang="pt-BR" dirty="0"/>
              <a:t>CAPES</a:t>
            </a:r>
          </a:p>
          <a:p>
            <a:r>
              <a:rPr lang="pt-BR" dirty="0"/>
              <a:t>UAB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67BD427-8F7E-4448-A18D-B947A54081BE}"/>
              </a:ext>
            </a:extLst>
          </p:cNvPr>
          <p:cNvSpPr txBox="1"/>
          <p:nvPr/>
        </p:nvSpPr>
        <p:spPr>
          <a:xfrm>
            <a:off x="3096493" y="1527619"/>
            <a:ext cx="1565562" cy="40011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pt-BR" dirty="0"/>
              <a:t>NITAE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924156D-91FC-4F31-B2B1-51ED35D6D667}"/>
              </a:ext>
            </a:extLst>
          </p:cNvPr>
          <p:cNvSpPr txBox="1"/>
          <p:nvPr/>
        </p:nvSpPr>
        <p:spPr>
          <a:xfrm>
            <a:off x="3311238" y="2770896"/>
            <a:ext cx="1136072" cy="40011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pt-BR" dirty="0"/>
              <a:t>UFPA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0EF02FA-7951-4C9F-911C-A970756768C1}"/>
              </a:ext>
            </a:extLst>
          </p:cNvPr>
          <p:cNvSpPr txBox="1"/>
          <p:nvPr/>
        </p:nvSpPr>
        <p:spPr>
          <a:xfrm>
            <a:off x="5389422" y="1219330"/>
            <a:ext cx="2327562" cy="1015663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pt-BR" dirty="0"/>
              <a:t>Cursos de Graduação e pós-graduação </a:t>
            </a:r>
            <a:r>
              <a:rPr lang="pt-BR" dirty="0" err="1"/>
              <a:t>EaD</a:t>
            </a: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ABF4270-ECCE-45AD-9844-37556B7257DD}"/>
              </a:ext>
            </a:extLst>
          </p:cNvPr>
          <p:cNvSpPr txBox="1"/>
          <p:nvPr/>
        </p:nvSpPr>
        <p:spPr>
          <a:xfrm>
            <a:off x="8437416" y="911554"/>
            <a:ext cx="2604653" cy="1631216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pt-BR" dirty="0"/>
              <a:t>Lic. Biologia</a:t>
            </a:r>
          </a:p>
          <a:p>
            <a:r>
              <a:rPr lang="pt-BR" dirty="0"/>
              <a:t>Lic. Química</a:t>
            </a:r>
          </a:p>
          <a:p>
            <a:r>
              <a:rPr lang="pt-BR" dirty="0"/>
              <a:t>Bach. Administração</a:t>
            </a:r>
          </a:p>
          <a:p>
            <a:r>
              <a:rPr lang="pt-BR" dirty="0"/>
              <a:t>Lic. Matemática</a:t>
            </a:r>
          </a:p>
          <a:p>
            <a:r>
              <a:rPr lang="pt-BR" dirty="0"/>
              <a:t>Lic. Letras, ...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0E07B58-FD8B-4AAB-A49F-2270E4D64B0D}"/>
              </a:ext>
            </a:extLst>
          </p:cNvPr>
          <p:cNvSpPr txBox="1"/>
          <p:nvPr/>
        </p:nvSpPr>
        <p:spPr>
          <a:xfrm>
            <a:off x="8631379" y="3380633"/>
            <a:ext cx="2216729" cy="40011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pt-BR" dirty="0"/>
              <a:t>Institutos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B3AE5E9-06E7-4364-874D-7F853473B752}"/>
              </a:ext>
            </a:extLst>
          </p:cNvPr>
          <p:cNvSpPr txBox="1"/>
          <p:nvPr/>
        </p:nvSpPr>
        <p:spPr>
          <a:xfrm>
            <a:off x="8728359" y="5279072"/>
            <a:ext cx="2022764" cy="40011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pt-BR" dirty="0"/>
              <a:t>Faculdades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2B75A699-009B-443B-A215-A9C3772C336F}"/>
              </a:ext>
            </a:extLst>
          </p:cNvPr>
          <p:cNvSpPr txBox="1"/>
          <p:nvPr/>
        </p:nvSpPr>
        <p:spPr>
          <a:xfrm>
            <a:off x="4537364" y="4975158"/>
            <a:ext cx="3519052" cy="40011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pt-BR" dirty="0"/>
              <a:t>Cursos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7AA46A1-3AE7-45E3-8AA1-2D60FD07CE1D}"/>
              </a:ext>
            </a:extLst>
          </p:cNvPr>
          <p:cNvSpPr txBox="1"/>
          <p:nvPr/>
        </p:nvSpPr>
        <p:spPr>
          <a:xfrm>
            <a:off x="623462" y="4821270"/>
            <a:ext cx="3241957" cy="40011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pt-BR" dirty="0"/>
              <a:t>POLOS</a:t>
            </a:r>
          </a:p>
        </p:txBody>
      </p:sp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id="{694A33A3-AC91-439D-BD6A-78C71943396A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3879274" y="1927729"/>
            <a:ext cx="0" cy="84316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de Seta Reta 11">
            <a:extLst>
              <a:ext uri="{FF2B5EF4-FFF2-40B4-BE49-F238E27FC236}">
                <a16:creationId xmlns:a16="http://schemas.microsoft.com/office/drawing/2014/main" id="{C00277D9-2366-4FAA-AD63-F6BAF1FAD8E3}"/>
              </a:ext>
            </a:extLst>
          </p:cNvPr>
          <p:cNvCxnSpPr>
            <a:cxnSpLocks/>
            <a:stCxn id="2" idx="3"/>
            <a:endCxn id="4" idx="1"/>
          </p:cNvCxnSpPr>
          <p:nvPr/>
        </p:nvCxnSpPr>
        <p:spPr>
          <a:xfrm>
            <a:off x="2344884" y="2970951"/>
            <a:ext cx="966354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>
            <a:extLst>
              <a:ext uri="{FF2B5EF4-FFF2-40B4-BE49-F238E27FC236}">
                <a16:creationId xmlns:a16="http://schemas.microsoft.com/office/drawing/2014/main" id="{F0E38D5F-FE95-4567-BAB0-69C0AED77BEC}"/>
              </a:ext>
            </a:extLst>
          </p:cNvPr>
          <p:cNvCxnSpPr>
            <a:cxnSpLocks/>
            <a:stCxn id="3" idx="3"/>
            <a:endCxn id="5" idx="1"/>
          </p:cNvCxnSpPr>
          <p:nvPr/>
        </p:nvCxnSpPr>
        <p:spPr>
          <a:xfrm flipV="1">
            <a:off x="4662055" y="1727162"/>
            <a:ext cx="727367" cy="51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de Seta Reta 13">
            <a:extLst>
              <a:ext uri="{FF2B5EF4-FFF2-40B4-BE49-F238E27FC236}">
                <a16:creationId xmlns:a16="http://schemas.microsoft.com/office/drawing/2014/main" id="{3453EC26-1FAF-4295-8019-127BAA9B8A4D}"/>
              </a:ext>
            </a:extLst>
          </p:cNvPr>
          <p:cNvCxnSpPr>
            <a:cxnSpLocks/>
            <a:stCxn id="5" idx="3"/>
            <a:endCxn id="6" idx="1"/>
          </p:cNvCxnSpPr>
          <p:nvPr/>
        </p:nvCxnSpPr>
        <p:spPr>
          <a:xfrm>
            <a:off x="7716984" y="1727162"/>
            <a:ext cx="720432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de Seta Reta 14">
            <a:extLst>
              <a:ext uri="{FF2B5EF4-FFF2-40B4-BE49-F238E27FC236}">
                <a16:creationId xmlns:a16="http://schemas.microsoft.com/office/drawing/2014/main" id="{51F35D8B-4B2B-41BF-A011-33F5B867E0D9}"/>
              </a:ext>
            </a:extLst>
          </p:cNvPr>
          <p:cNvCxnSpPr>
            <a:cxnSpLocks/>
            <a:stCxn id="6" idx="2"/>
            <a:endCxn id="7" idx="0"/>
          </p:cNvCxnSpPr>
          <p:nvPr/>
        </p:nvCxnSpPr>
        <p:spPr>
          <a:xfrm>
            <a:off x="9739743" y="2542770"/>
            <a:ext cx="1" cy="8378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2185BBC4-ED0A-421E-A576-39675FA9BFC6}"/>
              </a:ext>
            </a:extLst>
          </p:cNvPr>
          <p:cNvCxnSpPr>
            <a:cxnSpLocks/>
            <a:stCxn id="7" idx="2"/>
            <a:endCxn id="8" idx="0"/>
          </p:cNvCxnSpPr>
          <p:nvPr/>
        </p:nvCxnSpPr>
        <p:spPr>
          <a:xfrm flipH="1">
            <a:off x="9739741" y="3780743"/>
            <a:ext cx="3" cy="149832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de Seta Reta 16">
            <a:extLst>
              <a:ext uri="{FF2B5EF4-FFF2-40B4-BE49-F238E27FC236}">
                <a16:creationId xmlns:a16="http://schemas.microsoft.com/office/drawing/2014/main" id="{9E28A315-F655-435A-852B-5517C44DD9C5}"/>
              </a:ext>
            </a:extLst>
          </p:cNvPr>
          <p:cNvCxnSpPr>
            <a:cxnSpLocks/>
            <a:stCxn id="8" idx="1"/>
            <a:endCxn id="9" idx="3"/>
          </p:cNvCxnSpPr>
          <p:nvPr/>
        </p:nvCxnSpPr>
        <p:spPr>
          <a:xfrm flipH="1" flipV="1">
            <a:off x="8056416" y="5175213"/>
            <a:ext cx="671943" cy="30391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55D03BB6-49AE-4AC5-B1D7-458D8D5E1CDB}"/>
              </a:ext>
            </a:extLst>
          </p:cNvPr>
          <p:cNvCxnSpPr>
            <a:cxnSpLocks/>
            <a:stCxn id="9" idx="1"/>
            <a:endCxn id="10" idx="3"/>
          </p:cNvCxnSpPr>
          <p:nvPr/>
        </p:nvCxnSpPr>
        <p:spPr>
          <a:xfrm flipH="1" flipV="1">
            <a:off x="3865419" y="5021325"/>
            <a:ext cx="671945" cy="15388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8872E48F-B2C4-4434-BC8D-6CBC7F633868}"/>
              </a:ext>
            </a:extLst>
          </p:cNvPr>
          <p:cNvSpPr txBox="1"/>
          <p:nvPr/>
        </p:nvSpPr>
        <p:spPr>
          <a:xfrm>
            <a:off x="3006435" y="3874654"/>
            <a:ext cx="1745677" cy="707886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pt-BR" dirty="0"/>
              <a:t>Prefeitura dos Municípios </a:t>
            </a:r>
          </a:p>
        </p:txBody>
      </p:sp>
      <p:cxnSp>
        <p:nvCxnSpPr>
          <p:cNvPr id="20" name="Conector de Seta Reta 19">
            <a:extLst>
              <a:ext uri="{FF2B5EF4-FFF2-40B4-BE49-F238E27FC236}">
                <a16:creationId xmlns:a16="http://schemas.microsoft.com/office/drawing/2014/main" id="{9C6F85CE-817C-4C2D-B4C3-50DF04A0D3AA}"/>
              </a:ext>
            </a:extLst>
          </p:cNvPr>
          <p:cNvCxnSpPr>
            <a:cxnSpLocks/>
            <a:stCxn id="19" idx="0"/>
            <a:endCxn id="4" idx="2"/>
          </p:cNvCxnSpPr>
          <p:nvPr/>
        </p:nvCxnSpPr>
        <p:spPr>
          <a:xfrm flipV="1">
            <a:off x="3879274" y="3171006"/>
            <a:ext cx="0" cy="70364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: Angulado 20">
            <a:extLst>
              <a:ext uri="{FF2B5EF4-FFF2-40B4-BE49-F238E27FC236}">
                <a16:creationId xmlns:a16="http://schemas.microsoft.com/office/drawing/2014/main" id="{7B3676D8-D7FA-4CD7-9D83-9F008050BF08}"/>
              </a:ext>
            </a:extLst>
          </p:cNvPr>
          <p:cNvCxnSpPr>
            <a:cxnSpLocks/>
            <a:stCxn id="2" idx="0"/>
            <a:endCxn id="3" idx="1"/>
          </p:cNvCxnSpPr>
          <p:nvPr/>
        </p:nvCxnSpPr>
        <p:spPr>
          <a:xfrm rot="5400000" flipH="1" flipV="1">
            <a:off x="2068948" y="1435575"/>
            <a:ext cx="735445" cy="1319645"/>
          </a:xfrm>
          <a:prstGeom prst="bentConnector2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: Angulado 21">
            <a:extLst>
              <a:ext uri="{FF2B5EF4-FFF2-40B4-BE49-F238E27FC236}">
                <a16:creationId xmlns:a16="http://schemas.microsoft.com/office/drawing/2014/main" id="{7FCB7215-33C5-4668-B090-3D4642C9C894}"/>
              </a:ext>
            </a:extLst>
          </p:cNvPr>
          <p:cNvCxnSpPr>
            <a:cxnSpLocks/>
            <a:stCxn id="2" idx="2"/>
            <a:endCxn id="19" idx="1"/>
          </p:cNvCxnSpPr>
          <p:nvPr/>
        </p:nvCxnSpPr>
        <p:spPr>
          <a:xfrm rot="16200000" flipH="1">
            <a:off x="2016734" y="3238895"/>
            <a:ext cx="749815" cy="1229587"/>
          </a:xfrm>
          <a:prstGeom prst="bentConnector2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B8F8E16B-27E5-4E18-85BC-8B8CE97A6163}"/>
              </a:ext>
            </a:extLst>
          </p:cNvPr>
          <p:cNvSpPr txBox="1"/>
          <p:nvPr/>
        </p:nvSpPr>
        <p:spPr>
          <a:xfrm>
            <a:off x="782782" y="561850"/>
            <a:ext cx="7509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Fluxo </a:t>
            </a:r>
            <a:r>
              <a:rPr lang="pt-BR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EaD</a:t>
            </a:r>
            <a:endParaRPr lang="pt-B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0985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4CEC460D-8B63-4CF0-91CF-7318625370AE}"/>
              </a:ext>
            </a:extLst>
          </p:cNvPr>
          <p:cNvSpPr txBox="1"/>
          <p:nvPr/>
        </p:nvSpPr>
        <p:spPr>
          <a:xfrm>
            <a:off x="484917" y="3671456"/>
            <a:ext cx="2466109" cy="707886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Secretaria do polo UAB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A6CB16C-3A2E-4617-8938-8E01A98777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079" y="358538"/>
            <a:ext cx="10447752" cy="600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indent="-571500" algn="just" defTabSz="914400">
              <a:buFont typeface="Arial" panose="020B0604020202020204" pitchFamily="34" charset="0"/>
              <a:buChar char="•"/>
            </a:pPr>
            <a:r>
              <a:rPr lang="pt-BR" altLang="pt-B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Fluxo Administrativo nas Secretarias dos Cursos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8AB5C00-00CD-400B-85B3-D3C5D2C1E74D}"/>
              </a:ext>
            </a:extLst>
          </p:cNvPr>
          <p:cNvSpPr txBox="1"/>
          <p:nvPr/>
        </p:nvSpPr>
        <p:spPr>
          <a:xfrm>
            <a:off x="484917" y="5136242"/>
            <a:ext cx="2466109" cy="1015663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Entrada de Documentos estudantis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BE0670D-A567-4E0D-A1DE-4AEB4A458C32}"/>
              </a:ext>
            </a:extLst>
          </p:cNvPr>
          <p:cNvSpPr txBox="1"/>
          <p:nvPr/>
        </p:nvSpPr>
        <p:spPr>
          <a:xfrm>
            <a:off x="3457701" y="3234706"/>
            <a:ext cx="2777835" cy="707886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Institutos – ICEN/ ICB/ ILC/IEMCI/ICSA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FE72606-43EC-4FDE-8E0F-9BC576731AA7}"/>
              </a:ext>
            </a:extLst>
          </p:cNvPr>
          <p:cNvSpPr txBox="1"/>
          <p:nvPr/>
        </p:nvSpPr>
        <p:spPr>
          <a:xfrm>
            <a:off x="6794332" y="2375183"/>
            <a:ext cx="2126672" cy="3477875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Faculdades:</a:t>
            </a:r>
          </a:p>
          <a:p>
            <a:r>
              <a:rPr lang="pt-BR" dirty="0"/>
              <a:t>Administração</a:t>
            </a:r>
          </a:p>
          <a:p>
            <a:r>
              <a:rPr lang="pt-BR" dirty="0"/>
              <a:t>Biblioteconomia</a:t>
            </a:r>
          </a:p>
          <a:p>
            <a:r>
              <a:rPr lang="pt-BR" dirty="0"/>
              <a:t>Letras</a:t>
            </a:r>
          </a:p>
          <a:p>
            <a:r>
              <a:rPr lang="pt-BR" dirty="0"/>
              <a:t>Biologia</a:t>
            </a:r>
          </a:p>
          <a:p>
            <a:r>
              <a:rPr lang="pt-BR" dirty="0"/>
              <a:t>Química</a:t>
            </a:r>
          </a:p>
          <a:p>
            <a:r>
              <a:rPr lang="pt-BR" dirty="0"/>
              <a:t>Matemática</a:t>
            </a:r>
          </a:p>
          <a:p>
            <a:r>
              <a:rPr lang="pt-BR" dirty="0"/>
              <a:t>Física</a:t>
            </a:r>
          </a:p>
          <a:p>
            <a:r>
              <a:rPr lang="pt-BR" dirty="0"/>
              <a:t>Educação Matemática e Científica</a:t>
            </a:r>
          </a:p>
        </p:txBody>
      </p:sp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id="{EE7874D6-2558-4236-B527-1AA7B992AA95}"/>
              </a:ext>
            </a:extLst>
          </p:cNvPr>
          <p:cNvCxnSpPr>
            <a:stCxn id="4" idx="0"/>
            <a:endCxn id="2" idx="2"/>
          </p:cNvCxnSpPr>
          <p:nvPr/>
        </p:nvCxnSpPr>
        <p:spPr>
          <a:xfrm flipV="1">
            <a:off x="1717972" y="4379342"/>
            <a:ext cx="0" cy="7569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de Seta Reta 8">
            <a:extLst>
              <a:ext uri="{FF2B5EF4-FFF2-40B4-BE49-F238E27FC236}">
                <a16:creationId xmlns:a16="http://schemas.microsoft.com/office/drawing/2014/main" id="{957192F3-5E8F-43B7-BE94-B91DC369C577}"/>
              </a:ext>
            </a:extLst>
          </p:cNvPr>
          <p:cNvCxnSpPr>
            <a:cxnSpLocks/>
            <a:stCxn id="2" idx="3"/>
            <a:endCxn id="5" idx="1"/>
          </p:cNvCxnSpPr>
          <p:nvPr/>
        </p:nvCxnSpPr>
        <p:spPr>
          <a:xfrm flipV="1">
            <a:off x="2951026" y="3588649"/>
            <a:ext cx="506675" cy="43675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de Seta Reta 11">
            <a:extLst>
              <a:ext uri="{FF2B5EF4-FFF2-40B4-BE49-F238E27FC236}">
                <a16:creationId xmlns:a16="http://schemas.microsoft.com/office/drawing/2014/main" id="{79E43E93-989D-4870-B49E-B11F423DFBB2}"/>
              </a:ext>
            </a:extLst>
          </p:cNvPr>
          <p:cNvCxnSpPr>
            <a:cxnSpLocks/>
            <a:stCxn id="5" idx="3"/>
            <a:endCxn id="6" idx="1"/>
          </p:cNvCxnSpPr>
          <p:nvPr/>
        </p:nvCxnSpPr>
        <p:spPr>
          <a:xfrm>
            <a:off x="6235536" y="3588649"/>
            <a:ext cx="558796" cy="52547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DFE2E2FB-50E4-4271-AA17-800F27EDCB5C}"/>
              </a:ext>
            </a:extLst>
          </p:cNvPr>
          <p:cNvSpPr txBox="1"/>
          <p:nvPr/>
        </p:nvSpPr>
        <p:spPr>
          <a:xfrm>
            <a:off x="9759356" y="3914065"/>
            <a:ext cx="1572500" cy="40011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Professores </a:t>
            </a:r>
          </a:p>
        </p:txBody>
      </p: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DFAD0853-CE0B-43A6-BC61-B1FA15CAF3BB}"/>
              </a:ext>
            </a:extLst>
          </p:cNvPr>
          <p:cNvCxnSpPr>
            <a:cxnSpLocks/>
            <a:stCxn id="6" idx="3"/>
            <a:endCxn id="15" idx="1"/>
          </p:cNvCxnSpPr>
          <p:nvPr/>
        </p:nvCxnSpPr>
        <p:spPr>
          <a:xfrm flipV="1">
            <a:off x="8921004" y="4114120"/>
            <a:ext cx="838352" cy="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: Angulado 20">
            <a:extLst>
              <a:ext uri="{FF2B5EF4-FFF2-40B4-BE49-F238E27FC236}">
                <a16:creationId xmlns:a16="http://schemas.microsoft.com/office/drawing/2014/main" id="{BD5A083C-F82C-4DD0-A66E-B4DA5570E854}"/>
              </a:ext>
            </a:extLst>
          </p:cNvPr>
          <p:cNvCxnSpPr>
            <a:cxnSpLocks/>
          </p:cNvCxnSpPr>
          <p:nvPr/>
        </p:nvCxnSpPr>
        <p:spPr>
          <a:xfrm flipV="1">
            <a:off x="6891972" y="1716714"/>
            <a:ext cx="2536040" cy="658469"/>
          </a:xfrm>
          <a:prstGeom prst="bentConnector3">
            <a:avLst>
              <a:gd name="adj1" fmla="val 50000"/>
            </a:avLst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: Angulado 22">
            <a:extLst>
              <a:ext uri="{FF2B5EF4-FFF2-40B4-BE49-F238E27FC236}">
                <a16:creationId xmlns:a16="http://schemas.microsoft.com/office/drawing/2014/main" id="{E8AE2781-21BE-4158-8807-0E6AB77D3C3D}"/>
              </a:ext>
            </a:extLst>
          </p:cNvPr>
          <p:cNvCxnSpPr>
            <a:cxnSpLocks/>
          </p:cNvCxnSpPr>
          <p:nvPr/>
        </p:nvCxnSpPr>
        <p:spPr>
          <a:xfrm>
            <a:off x="7675808" y="5853058"/>
            <a:ext cx="1752204" cy="298847"/>
          </a:xfrm>
          <a:prstGeom prst="bentConnector3">
            <a:avLst>
              <a:gd name="adj1" fmla="val 50000"/>
            </a:avLst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FC879C39-E3F2-4125-94C4-2EC462D29369}"/>
              </a:ext>
            </a:extLst>
          </p:cNvPr>
          <p:cNvSpPr txBox="1"/>
          <p:nvPr/>
        </p:nvSpPr>
        <p:spPr>
          <a:xfrm>
            <a:off x="9438700" y="1366989"/>
            <a:ext cx="2278882" cy="1631216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Núcleo de Inovação e Tecnologias Aplicadas a Ensino e Extensão (NITAe²)  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F6B7E0D1-1670-4397-8868-98855E24B5D8}"/>
              </a:ext>
            </a:extLst>
          </p:cNvPr>
          <p:cNvSpPr txBox="1"/>
          <p:nvPr/>
        </p:nvSpPr>
        <p:spPr>
          <a:xfrm>
            <a:off x="9428013" y="5346356"/>
            <a:ext cx="2168245" cy="1015663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Órgãos da UFPA</a:t>
            </a:r>
          </a:p>
          <a:p>
            <a:r>
              <a:rPr lang="pt-BR" dirty="0"/>
              <a:t>CTIC, CIAC, PROEX, PROEG</a:t>
            </a:r>
          </a:p>
        </p:txBody>
      </p:sp>
      <p:cxnSp>
        <p:nvCxnSpPr>
          <p:cNvPr id="32" name="Conector de Seta Reta 31">
            <a:extLst>
              <a:ext uri="{FF2B5EF4-FFF2-40B4-BE49-F238E27FC236}">
                <a16:creationId xmlns:a16="http://schemas.microsoft.com/office/drawing/2014/main" id="{11D1B47E-D440-4D80-B684-287AB2E211F2}"/>
              </a:ext>
            </a:extLst>
          </p:cNvPr>
          <p:cNvCxnSpPr>
            <a:cxnSpLocks/>
            <a:stCxn id="2" idx="0"/>
            <a:endCxn id="35" idx="2"/>
          </p:cNvCxnSpPr>
          <p:nvPr/>
        </p:nvCxnSpPr>
        <p:spPr>
          <a:xfrm flipV="1">
            <a:off x="1717972" y="2737683"/>
            <a:ext cx="117597" cy="93377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C49FF049-6415-43AC-ABA7-5955FE728765}"/>
              </a:ext>
            </a:extLst>
          </p:cNvPr>
          <p:cNvSpPr txBox="1"/>
          <p:nvPr/>
        </p:nvSpPr>
        <p:spPr>
          <a:xfrm>
            <a:off x="628079" y="1414244"/>
            <a:ext cx="2414979" cy="1323439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Núcleo de Inovação e Tecnologias Aplicadas a Ensino e Extensão (NITAe²) </a:t>
            </a:r>
          </a:p>
        </p:txBody>
      </p:sp>
    </p:spTree>
    <p:extLst>
      <p:ext uri="{BB962C8B-B14F-4D97-AF65-F5344CB8AC3E}">
        <p14:creationId xmlns:p14="http://schemas.microsoft.com/office/powerpoint/2010/main" val="2343656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31C96374-6DF1-4E84-AA5C-C2ED3441B3FE}"/>
              </a:ext>
            </a:extLst>
          </p:cNvPr>
          <p:cNvSpPr txBox="1"/>
          <p:nvPr/>
        </p:nvSpPr>
        <p:spPr>
          <a:xfrm>
            <a:off x="775854" y="343146"/>
            <a:ext cx="98782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Fluxo Administrativo e Pedagógico da Faculdade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CB0C2BD-EDA9-447C-98D9-76B3A975BB85}"/>
              </a:ext>
            </a:extLst>
          </p:cNvPr>
          <p:cNvSpPr txBox="1"/>
          <p:nvPr/>
        </p:nvSpPr>
        <p:spPr>
          <a:xfrm>
            <a:off x="3241966" y="2135853"/>
            <a:ext cx="1136072" cy="40011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pt-BR" dirty="0"/>
              <a:t>Técnicos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F4508B5-CA2E-4CB6-9DB5-40AE5A6F4283}"/>
              </a:ext>
            </a:extLst>
          </p:cNvPr>
          <p:cNvSpPr txBox="1"/>
          <p:nvPr/>
        </p:nvSpPr>
        <p:spPr>
          <a:xfrm>
            <a:off x="446811" y="3151612"/>
            <a:ext cx="1839189" cy="40011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pt-BR" dirty="0"/>
              <a:t>Faculdades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BB77FA1-BE30-47DB-B398-C444CC215499}"/>
              </a:ext>
            </a:extLst>
          </p:cNvPr>
          <p:cNvSpPr txBox="1"/>
          <p:nvPr/>
        </p:nvSpPr>
        <p:spPr>
          <a:xfrm>
            <a:off x="3231576" y="2852533"/>
            <a:ext cx="1136072" cy="40011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pt-BR" dirty="0"/>
              <a:t>Diretor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A8E5CAF3-BDC5-47BF-AE00-2EE7FBB6ADBF}"/>
              </a:ext>
            </a:extLst>
          </p:cNvPr>
          <p:cNvSpPr txBox="1"/>
          <p:nvPr/>
        </p:nvSpPr>
        <p:spPr>
          <a:xfrm>
            <a:off x="3186547" y="3701356"/>
            <a:ext cx="1246908" cy="40011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pt-BR" dirty="0"/>
              <a:t>Docentes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7A75C5E-52BF-4F6A-9768-A8C5B9899F8D}"/>
              </a:ext>
            </a:extLst>
          </p:cNvPr>
          <p:cNvSpPr txBox="1"/>
          <p:nvPr/>
        </p:nvSpPr>
        <p:spPr>
          <a:xfrm>
            <a:off x="2930238" y="4494137"/>
            <a:ext cx="1759527" cy="40011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pt-BR" dirty="0"/>
              <a:t>Coordenador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4314E4F-CA9D-4054-B043-27921EB6820F}"/>
              </a:ext>
            </a:extLst>
          </p:cNvPr>
          <p:cNvSpPr txBox="1"/>
          <p:nvPr/>
        </p:nvSpPr>
        <p:spPr>
          <a:xfrm>
            <a:off x="5486391" y="3032004"/>
            <a:ext cx="2064336" cy="1015663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pt-BR" dirty="0"/>
              <a:t>Cursos de Graduação em Química </a:t>
            </a:r>
            <a:r>
              <a:rPr lang="pt-BR" dirty="0" err="1"/>
              <a:t>EaD</a:t>
            </a:r>
            <a:endParaRPr lang="pt-BR" dirty="0"/>
          </a:p>
        </p:txBody>
      </p:sp>
      <p:sp>
        <p:nvSpPr>
          <p:cNvPr id="9" name="Chave Esquerda 8">
            <a:extLst>
              <a:ext uri="{FF2B5EF4-FFF2-40B4-BE49-F238E27FC236}">
                <a16:creationId xmlns:a16="http://schemas.microsoft.com/office/drawing/2014/main" id="{4AF9B2CB-D109-42EC-ADD7-F464C4EAD78F}"/>
              </a:ext>
            </a:extLst>
          </p:cNvPr>
          <p:cNvSpPr/>
          <p:nvPr/>
        </p:nvSpPr>
        <p:spPr>
          <a:xfrm>
            <a:off x="2382982" y="1634836"/>
            <a:ext cx="637309" cy="3810000"/>
          </a:xfrm>
          <a:prstGeom prst="leftBrace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/>
          </a:p>
        </p:txBody>
      </p:sp>
      <p:sp>
        <p:nvSpPr>
          <p:cNvPr id="10" name="Chave Esquerda 9">
            <a:extLst>
              <a:ext uri="{FF2B5EF4-FFF2-40B4-BE49-F238E27FC236}">
                <a16:creationId xmlns:a16="http://schemas.microsoft.com/office/drawing/2014/main" id="{9BC533C3-D028-43C8-9080-F2D7CBAA45BB}"/>
              </a:ext>
            </a:extLst>
          </p:cNvPr>
          <p:cNvSpPr/>
          <p:nvPr/>
        </p:nvSpPr>
        <p:spPr>
          <a:xfrm rot="10800000">
            <a:off x="4641269" y="1634836"/>
            <a:ext cx="637309" cy="3810000"/>
          </a:xfrm>
          <a:prstGeom prst="leftBrace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ACC7CED2-8D62-4530-8FDA-5DDDEA6CF295}"/>
              </a:ext>
            </a:extLst>
          </p:cNvPr>
          <p:cNvSpPr txBox="1"/>
          <p:nvPr/>
        </p:nvSpPr>
        <p:spPr>
          <a:xfrm>
            <a:off x="8049492" y="3339780"/>
            <a:ext cx="1246908" cy="40011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pt-BR" dirty="0"/>
              <a:t>Docentes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D6A6FB67-31C8-4774-985D-B3AB6E5CCC41}"/>
              </a:ext>
            </a:extLst>
          </p:cNvPr>
          <p:cNvSpPr txBox="1"/>
          <p:nvPr/>
        </p:nvSpPr>
        <p:spPr>
          <a:xfrm>
            <a:off x="10751128" y="3339780"/>
            <a:ext cx="1246908" cy="40011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pt-BR" dirty="0"/>
              <a:t>Discente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9BF4773-8A50-4789-8B8B-53A142F647CB}"/>
              </a:ext>
            </a:extLst>
          </p:cNvPr>
          <p:cNvSpPr txBox="1"/>
          <p:nvPr/>
        </p:nvSpPr>
        <p:spPr>
          <a:xfrm>
            <a:off x="9407236" y="1981965"/>
            <a:ext cx="1246908" cy="707886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pt-BR" dirty="0"/>
              <a:t>Tutor a distância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BA33610D-EECA-48F8-ABB3-8BA348250A7E}"/>
              </a:ext>
            </a:extLst>
          </p:cNvPr>
          <p:cNvSpPr txBox="1"/>
          <p:nvPr/>
        </p:nvSpPr>
        <p:spPr>
          <a:xfrm>
            <a:off x="9344890" y="4494137"/>
            <a:ext cx="1371601" cy="707886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pt-BR" dirty="0"/>
              <a:t>Tutor presencial</a:t>
            </a:r>
          </a:p>
        </p:txBody>
      </p:sp>
      <p:cxnSp>
        <p:nvCxnSpPr>
          <p:cNvPr id="15" name="Conector: Angulado 14">
            <a:extLst>
              <a:ext uri="{FF2B5EF4-FFF2-40B4-BE49-F238E27FC236}">
                <a16:creationId xmlns:a16="http://schemas.microsoft.com/office/drawing/2014/main" id="{88C6536A-6078-4B82-B9A0-54EDFC24AA27}"/>
              </a:ext>
            </a:extLst>
          </p:cNvPr>
          <p:cNvCxnSpPr>
            <a:cxnSpLocks/>
            <a:stCxn id="11" idx="0"/>
            <a:endCxn id="13" idx="1"/>
          </p:cNvCxnSpPr>
          <p:nvPr/>
        </p:nvCxnSpPr>
        <p:spPr>
          <a:xfrm rot="5400000" flipH="1" flipV="1">
            <a:off x="8538155" y="2470699"/>
            <a:ext cx="1003872" cy="734290"/>
          </a:xfrm>
          <a:prstGeom prst="bentConnector2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: Angulado 15">
            <a:extLst>
              <a:ext uri="{FF2B5EF4-FFF2-40B4-BE49-F238E27FC236}">
                <a16:creationId xmlns:a16="http://schemas.microsoft.com/office/drawing/2014/main" id="{77953CD4-07D2-4E19-9471-F7D380765C68}"/>
              </a:ext>
            </a:extLst>
          </p:cNvPr>
          <p:cNvCxnSpPr>
            <a:cxnSpLocks/>
            <a:stCxn id="11" idx="2"/>
            <a:endCxn id="14" idx="1"/>
          </p:cNvCxnSpPr>
          <p:nvPr/>
        </p:nvCxnSpPr>
        <p:spPr>
          <a:xfrm rot="16200000" flipH="1">
            <a:off x="8454823" y="3958013"/>
            <a:ext cx="1108190" cy="671944"/>
          </a:xfrm>
          <a:prstGeom prst="bentConnector2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de Seta Reta 16">
            <a:extLst>
              <a:ext uri="{FF2B5EF4-FFF2-40B4-BE49-F238E27FC236}">
                <a16:creationId xmlns:a16="http://schemas.microsoft.com/office/drawing/2014/main" id="{4DD91D9F-8434-482E-BB74-8A15C8F7F62C}"/>
              </a:ext>
            </a:extLst>
          </p:cNvPr>
          <p:cNvCxnSpPr>
            <a:cxnSpLocks/>
            <a:stCxn id="8" idx="3"/>
            <a:endCxn id="11" idx="1"/>
          </p:cNvCxnSpPr>
          <p:nvPr/>
        </p:nvCxnSpPr>
        <p:spPr>
          <a:xfrm flipV="1">
            <a:off x="7550727" y="3539835"/>
            <a:ext cx="498765" cy="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9E14895B-C4D7-4718-AFC3-8545BADC3102}"/>
              </a:ext>
            </a:extLst>
          </p:cNvPr>
          <p:cNvCxnSpPr>
            <a:cxnSpLocks/>
            <a:stCxn id="11" idx="3"/>
            <a:endCxn id="12" idx="1"/>
          </p:cNvCxnSpPr>
          <p:nvPr/>
        </p:nvCxnSpPr>
        <p:spPr>
          <a:xfrm>
            <a:off x="9296400" y="3539835"/>
            <a:ext cx="1454728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AB72916E-8352-4474-88EE-33D94DD39054}"/>
              </a:ext>
            </a:extLst>
          </p:cNvPr>
          <p:cNvCxnSpPr>
            <a:cxnSpLocks/>
            <a:stCxn id="13" idx="3"/>
            <a:endCxn id="12" idx="0"/>
          </p:cNvCxnSpPr>
          <p:nvPr/>
        </p:nvCxnSpPr>
        <p:spPr>
          <a:xfrm>
            <a:off x="10654144" y="2335908"/>
            <a:ext cx="720438" cy="100387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de Seta Reta 19">
            <a:extLst>
              <a:ext uri="{FF2B5EF4-FFF2-40B4-BE49-F238E27FC236}">
                <a16:creationId xmlns:a16="http://schemas.microsoft.com/office/drawing/2014/main" id="{1899D8B6-AAB4-48A9-9FB4-91E42F424674}"/>
              </a:ext>
            </a:extLst>
          </p:cNvPr>
          <p:cNvCxnSpPr>
            <a:cxnSpLocks/>
            <a:stCxn id="14" idx="3"/>
            <a:endCxn id="12" idx="2"/>
          </p:cNvCxnSpPr>
          <p:nvPr/>
        </p:nvCxnSpPr>
        <p:spPr>
          <a:xfrm flipV="1">
            <a:off x="10716491" y="3739890"/>
            <a:ext cx="658091" cy="110819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90872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02030A00-8716-4BD9-B39E-4163FD0E3D47}"/>
              </a:ext>
            </a:extLst>
          </p:cNvPr>
          <p:cNvSpPr/>
          <p:nvPr/>
        </p:nvSpPr>
        <p:spPr>
          <a:xfrm>
            <a:off x="1704110" y="1595966"/>
            <a:ext cx="8811489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600" b="1" dirty="0">
                <a:latin typeface="Arial" panose="020B0604020202020204" pitchFamily="34" charset="0"/>
                <a:cs typeface="Arial" panose="020B0604020202020204" pitchFamily="34" charset="0"/>
              </a:rPr>
              <a:t>A Educação a Distância é a modalidade educacional na qual a mediação didático-pedagógica nos processos de ensino e aprendizagem ocorre com a utilização de meios e tecnologias de informação e comunicação, com estudantes e professores desenvolvendo atividades educativas em lugares ou tempos diversos. Esta definição está presente no Decreto 5.622, de 19.12.2005 (que revoga o Decreto 2.494/98), que regulamenta o Art. 80 da Lei 9.394/96 (LDB) </a:t>
            </a:r>
            <a:r>
              <a:rPr lang="pt-BR" sz="2800" b="1" dirty="0">
                <a:latin typeface="Times New Roman" panose="02020603050405020304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91A2A70-931C-4FA8-87D9-A93117F38513}"/>
              </a:ext>
            </a:extLst>
          </p:cNvPr>
          <p:cNvSpPr txBox="1"/>
          <p:nvPr/>
        </p:nvSpPr>
        <p:spPr>
          <a:xfrm>
            <a:off x="775855" y="343146"/>
            <a:ext cx="5985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Educação a Distância</a:t>
            </a:r>
          </a:p>
        </p:txBody>
      </p:sp>
    </p:spTree>
    <p:extLst>
      <p:ext uri="{BB962C8B-B14F-4D97-AF65-F5344CB8AC3E}">
        <p14:creationId xmlns:p14="http://schemas.microsoft.com/office/powerpoint/2010/main" val="17399200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4">
            <a:extLst>
              <a:ext uri="{FF2B5EF4-FFF2-40B4-BE49-F238E27FC236}">
                <a16:creationId xmlns:a16="http://schemas.microsoft.com/office/drawing/2014/main" id="{60FC09C7-BD75-4D5B-91BF-75D301737B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1888" y="2206480"/>
            <a:ext cx="2449512" cy="16573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pt-BR" b="1" dirty="0"/>
              <a:t>Processo educativo </a:t>
            </a:r>
          </a:p>
          <a:p>
            <a:pPr algn="ctr"/>
            <a:r>
              <a:rPr lang="pt-BR" b="1" dirty="0"/>
              <a:t>de qualidade</a:t>
            </a:r>
          </a:p>
          <a:p>
            <a:pPr algn="ctr"/>
            <a:r>
              <a:rPr lang="pt-BR" b="1" dirty="0"/>
              <a:t>Discente</a:t>
            </a:r>
          </a:p>
        </p:txBody>
      </p:sp>
      <p:sp>
        <p:nvSpPr>
          <p:cNvPr id="3" name="Oval 5">
            <a:extLst>
              <a:ext uri="{FF2B5EF4-FFF2-40B4-BE49-F238E27FC236}">
                <a16:creationId xmlns:a16="http://schemas.microsoft.com/office/drawing/2014/main" id="{51B72BF4-04C9-41DD-B55D-D3AEF6B6BE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9288" y="1269855"/>
            <a:ext cx="1439862" cy="12239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pt-BR" b="1"/>
              <a:t>Tutor à </a:t>
            </a:r>
          </a:p>
          <a:p>
            <a:pPr algn="ctr"/>
            <a:r>
              <a:rPr lang="pt-BR" b="1"/>
              <a:t>distância</a:t>
            </a:r>
          </a:p>
        </p:txBody>
      </p:sp>
      <p:sp>
        <p:nvSpPr>
          <p:cNvPr id="4" name="Oval 6">
            <a:extLst>
              <a:ext uri="{FF2B5EF4-FFF2-40B4-BE49-F238E27FC236}">
                <a16:creationId xmlns:a16="http://schemas.microsoft.com/office/drawing/2014/main" id="{346C2C40-D0AE-4707-B4F5-F60293D9B5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4288" y="1341292"/>
            <a:ext cx="1439862" cy="12239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pt-BR" b="1" dirty="0"/>
              <a:t>Professor </a:t>
            </a:r>
          </a:p>
        </p:txBody>
      </p:sp>
      <p:sp>
        <p:nvSpPr>
          <p:cNvPr id="5" name="Oval 7">
            <a:extLst>
              <a:ext uri="{FF2B5EF4-FFF2-40B4-BE49-F238E27FC236}">
                <a16:creationId xmlns:a16="http://schemas.microsoft.com/office/drawing/2014/main" id="{90A96B44-CDDB-4178-BDE4-6FA09BE62F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0532" y="5589442"/>
            <a:ext cx="1439862" cy="11525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pt-BR" b="1" dirty="0"/>
              <a:t>Tutor </a:t>
            </a:r>
          </a:p>
          <a:p>
            <a:pPr algn="ctr"/>
            <a:r>
              <a:rPr lang="pt-BR" b="1" dirty="0"/>
              <a:t>Presencial</a:t>
            </a:r>
          </a:p>
        </p:txBody>
      </p:sp>
      <p:sp>
        <p:nvSpPr>
          <p:cNvPr id="6" name="Line 11">
            <a:extLst>
              <a:ext uri="{FF2B5EF4-FFF2-40B4-BE49-F238E27FC236}">
                <a16:creationId xmlns:a16="http://schemas.microsoft.com/office/drawing/2014/main" id="{F330D071-B33D-4F37-AFB5-483DE2EAF02B}"/>
              </a:ext>
            </a:extLst>
          </p:cNvPr>
          <p:cNvSpPr>
            <a:spLocks noChangeShapeType="1"/>
          </p:cNvSpPr>
          <p:nvPr/>
        </p:nvSpPr>
        <p:spPr bwMode="auto">
          <a:xfrm>
            <a:off x="3287713" y="2277917"/>
            <a:ext cx="1439862" cy="863600"/>
          </a:xfrm>
          <a:prstGeom prst="line">
            <a:avLst/>
          </a:prstGeom>
          <a:noFill/>
          <a:ln w="76200">
            <a:solidFill>
              <a:srgbClr val="99FF66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7" name="Line 13">
            <a:extLst>
              <a:ext uri="{FF2B5EF4-FFF2-40B4-BE49-F238E27FC236}">
                <a16:creationId xmlns:a16="http://schemas.microsoft.com/office/drawing/2014/main" id="{4148E699-1883-4106-A94E-62B165237364}"/>
              </a:ext>
            </a:extLst>
          </p:cNvPr>
          <p:cNvSpPr>
            <a:spLocks noChangeShapeType="1"/>
          </p:cNvSpPr>
          <p:nvPr/>
        </p:nvSpPr>
        <p:spPr bwMode="auto">
          <a:xfrm>
            <a:off x="6240463" y="4078142"/>
            <a:ext cx="0" cy="1511300"/>
          </a:xfrm>
          <a:prstGeom prst="line">
            <a:avLst/>
          </a:prstGeom>
          <a:noFill/>
          <a:ln w="76200">
            <a:solidFill>
              <a:srgbClr val="99FF66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8" name="Line 14">
            <a:extLst>
              <a:ext uri="{FF2B5EF4-FFF2-40B4-BE49-F238E27FC236}">
                <a16:creationId xmlns:a16="http://schemas.microsoft.com/office/drawing/2014/main" id="{3FD4633F-A3EB-4A13-98FB-9E9430DAF50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535863" y="2349355"/>
            <a:ext cx="1439862" cy="792162"/>
          </a:xfrm>
          <a:prstGeom prst="line">
            <a:avLst/>
          </a:prstGeom>
          <a:noFill/>
          <a:ln w="76200">
            <a:solidFill>
              <a:srgbClr val="99FF66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9" name="Freeform 18">
            <a:extLst>
              <a:ext uri="{FF2B5EF4-FFF2-40B4-BE49-F238E27FC236}">
                <a16:creationId xmlns:a16="http://schemas.microsoft.com/office/drawing/2014/main" id="{E0CE806B-E244-4E4B-B031-B5B59DCE6288}"/>
              </a:ext>
            </a:extLst>
          </p:cNvPr>
          <p:cNvSpPr>
            <a:spLocks/>
          </p:cNvSpPr>
          <p:nvPr/>
        </p:nvSpPr>
        <p:spPr bwMode="auto">
          <a:xfrm>
            <a:off x="3432175" y="1053955"/>
            <a:ext cx="5400675" cy="503237"/>
          </a:xfrm>
          <a:custGeom>
            <a:avLst/>
            <a:gdLst>
              <a:gd name="T0" fmla="*/ 0 w 3402"/>
              <a:gd name="T1" fmla="*/ 382781 h 188"/>
              <a:gd name="T2" fmla="*/ 2520950 w 3402"/>
              <a:gd name="T3" fmla="*/ 18738 h 188"/>
              <a:gd name="T4" fmla="*/ 5400675 w 3402"/>
              <a:gd name="T5" fmla="*/ 503237 h 1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402" h="188">
                <a:moveTo>
                  <a:pt x="0" y="143"/>
                </a:moveTo>
                <a:cubicBezTo>
                  <a:pt x="510" y="71"/>
                  <a:pt x="1021" y="0"/>
                  <a:pt x="1588" y="7"/>
                </a:cubicBezTo>
                <a:cubicBezTo>
                  <a:pt x="2155" y="14"/>
                  <a:pt x="2778" y="101"/>
                  <a:pt x="3402" y="188"/>
                </a:cubicBezTo>
              </a:path>
            </a:pathLst>
          </a:custGeom>
          <a:noFill/>
          <a:ln w="76200" cmpd="sng">
            <a:solidFill>
              <a:srgbClr val="FFCC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0" name="Freeform 19">
            <a:extLst>
              <a:ext uri="{FF2B5EF4-FFF2-40B4-BE49-F238E27FC236}">
                <a16:creationId xmlns:a16="http://schemas.microsoft.com/office/drawing/2014/main" id="{EB8D6652-A620-495E-9BAB-0D5C4416069A}"/>
              </a:ext>
            </a:extLst>
          </p:cNvPr>
          <p:cNvSpPr>
            <a:spLocks/>
          </p:cNvSpPr>
          <p:nvPr/>
        </p:nvSpPr>
        <p:spPr bwMode="auto">
          <a:xfrm rot="-7698690">
            <a:off x="1523206" y="4402786"/>
            <a:ext cx="4606925" cy="503238"/>
          </a:xfrm>
          <a:custGeom>
            <a:avLst/>
            <a:gdLst>
              <a:gd name="T0" fmla="*/ 0 w 3402"/>
              <a:gd name="T1" fmla="*/ 382782 h 188"/>
              <a:gd name="T2" fmla="*/ 2150440 w 3402"/>
              <a:gd name="T3" fmla="*/ 18738 h 188"/>
              <a:gd name="T4" fmla="*/ 4606925 w 3402"/>
              <a:gd name="T5" fmla="*/ 503238 h 1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402" h="188">
                <a:moveTo>
                  <a:pt x="0" y="143"/>
                </a:moveTo>
                <a:cubicBezTo>
                  <a:pt x="510" y="71"/>
                  <a:pt x="1021" y="0"/>
                  <a:pt x="1588" y="7"/>
                </a:cubicBezTo>
                <a:cubicBezTo>
                  <a:pt x="2155" y="14"/>
                  <a:pt x="2778" y="101"/>
                  <a:pt x="3402" y="188"/>
                </a:cubicBezTo>
              </a:path>
            </a:pathLst>
          </a:custGeom>
          <a:noFill/>
          <a:ln w="76200" cmpd="sng">
            <a:solidFill>
              <a:srgbClr val="FFCC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1" name="Freeform 20">
            <a:extLst>
              <a:ext uri="{FF2B5EF4-FFF2-40B4-BE49-F238E27FC236}">
                <a16:creationId xmlns:a16="http://schemas.microsoft.com/office/drawing/2014/main" id="{51B07B60-F7F9-49D6-B8EE-C8F1204364FB}"/>
              </a:ext>
            </a:extLst>
          </p:cNvPr>
          <p:cNvSpPr>
            <a:spLocks/>
          </p:cNvSpPr>
          <p:nvPr/>
        </p:nvSpPr>
        <p:spPr bwMode="auto">
          <a:xfrm rot="7384893">
            <a:off x="6456363" y="4232129"/>
            <a:ext cx="4535488" cy="792163"/>
          </a:xfrm>
          <a:custGeom>
            <a:avLst/>
            <a:gdLst>
              <a:gd name="T0" fmla="*/ 0 w 3402"/>
              <a:gd name="T1" fmla="*/ 602550 h 188"/>
              <a:gd name="T2" fmla="*/ 2117094 w 3402"/>
              <a:gd name="T3" fmla="*/ 29495 h 188"/>
              <a:gd name="T4" fmla="*/ 4535488 w 3402"/>
              <a:gd name="T5" fmla="*/ 792163 h 1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402" h="188">
                <a:moveTo>
                  <a:pt x="0" y="143"/>
                </a:moveTo>
                <a:cubicBezTo>
                  <a:pt x="510" y="71"/>
                  <a:pt x="1021" y="0"/>
                  <a:pt x="1588" y="7"/>
                </a:cubicBezTo>
                <a:cubicBezTo>
                  <a:pt x="2155" y="14"/>
                  <a:pt x="2778" y="101"/>
                  <a:pt x="3402" y="188"/>
                </a:cubicBezTo>
              </a:path>
            </a:pathLst>
          </a:custGeom>
          <a:noFill/>
          <a:ln w="76200" cmpd="sng">
            <a:solidFill>
              <a:srgbClr val="FFCC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D7D73F9C-BAF6-4875-9BDB-2165A5EE0210}"/>
              </a:ext>
            </a:extLst>
          </p:cNvPr>
          <p:cNvSpPr txBox="1"/>
          <p:nvPr/>
        </p:nvSpPr>
        <p:spPr>
          <a:xfrm>
            <a:off x="775855" y="343146"/>
            <a:ext cx="5985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Processo Educativo</a:t>
            </a:r>
          </a:p>
        </p:txBody>
      </p:sp>
    </p:spTree>
    <p:extLst>
      <p:ext uri="{BB962C8B-B14F-4D97-AF65-F5344CB8AC3E}">
        <p14:creationId xmlns:p14="http://schemas.microsoft.com/office/powerpoint/2010/main" val="9827478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4E8C4FC4-3F58-4246-99D7-C8F66DEDB6B9}"/>
              </a:ext>
            </a:extLst>
          </p:cNvPr>
          <p:cNvSpPr txBox="1"/>
          <p:nvPr/>
        </p:nvSpPr>
        <p:spPr>
          <a:xfrm>
            <a:off x="775855" y="343146"/>
            <a:ext cx="59851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Professor – Tutor 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2CBCAA92-D1F8-4ACD-9300-1116EF86EF5B}"/>
              </a:ext>
            </a:extLst>
          </p:cNvPr>
          <p:cNvSpPr/>
          <p:nvPr/>
        </p:nvSpPr>
        <p:spPr>
          <a:xfrm>
            <a:off x="678873" y="3826731"/>
            <a:ext cx="11028218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300" b="1" dirty="0">
                <a:latin typeface="Arial" panose="020B0604020202020204" pitchFamily="34" charset="0"/>
                <a:cs typeface="Arial" panose="020B0604020202020204" pitchFamily="34" charset="0"/>
              </a:rPr>
              <a:t>O corpo de tutores desempenha papel de fundamental importância no processo educacional de cursos superiores a distância [...]. O tutor deve ser compreendido como um dos sujeitos que participa ativamente da prática pedagógica [...]. Sua principal atribuição é o esclarecimento de dúvidas através de fóruns de discussão pela Internet, pelo telefone, participação em videoconferências, entre outros, de acordo com o projeto pedagógico. (BRASIL, 2007, p. 21).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9131701A-C3B5-43EC-85E3-C6AB1CAED050}"/>
              </a:ext>
            </a:extLst>
          </p:cNvPr>
          <p:cNvSpPr/>
          <p:nvPr/>
        </p:nvSpPr>
        <p:spPr>
          <a:xfrm>
            <a:off x="678873" y="1377052"/>
            <a:ext cx="1091211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300" b="1" dirty="0">
                <a:latin typeface="Arial" panose="020B0604020202020204" pitchFamily="34" charset="0"/>
                <a:cs typeface="Arial" panose="020B0604020202020204" pitchFamily="34" charset="0"/>
              </a:rPr>
              <a:t>O professor-tutor é um docente que deve possuir domínio, tanto tecnológico quanto didático, de conteúdo. Este profissional, como mediador pedagógico no processo de ensino e aprendizagem, é aquele que também assume a docência e, portanto, deve ter plenas condições de mediar conteúdos e intervir para a aprendizagem (BRUNO; LEMGRUBER, 2009, p.7)</a:t>
            </a:r>
          </a:p>
        </p:txBody>
      </p:sp>
    </p:spTree>
    <p:extLst>
      <p:ext uri="{BB962C8B-B14F-4D97-AF65-F5344CB8AC3E}">
        <p14:creationId xmlns:p14="http://schemas.microsoft.com/office/powerpoint/2010/main" val="1715075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277BC59D-26CB-4DFC-96C7-349D7CF149D8}"/>
              </a:ext>
            </a:extLst>
          </p:cNvPr>
          <p:cNvSpPr/>
          <p:nvPr/>
        </p:nvSpPr>
        <p:spPr>
          <a:xfrm>
            <a:off x="928255" y="1374293"/>
            <a:ext cx="1068185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Conforme o Anexo I da Resolução CD/FNDE nº 18, de 16 de junho de 2010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Assistir os alunos nas atividades do curso;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Mediar a comunicação de conteúdos entre o professor e os cursistas;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Apoiar o professor da disciplina nas atividades do curso;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Acompanhar as atividades do AVA (Ambiente Virtual de Aprendizagem);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Coordenar as atividades presenciais;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Elaborar os relatórios de regularidade dos alunos e estabelecer e promover contato permanente com os alunos;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O tutor também é responsável por aplicar avaliações e elaborar os relatórios de desempenho dos alunos nas atividades</a:t>
            </a:r>
            <a:r>
              <a:rPr lang="pt-BR" sz="2400" b="1" dirty="0">
                <a:latin typeface="Times New Roman" panose="02020603050405020304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8060A85-815E-4456-B8B4-81761462D0D1}"/>
              </a:ext>
            </a:extLst>
          </p:cNvPr>
          <p:cNvSpPr txBox="1"/>
          <p:nvPr/>
        </p:nvSpPr>
        <p:spPr>
          <a:xfrm>
            <a:off x="775855" y="343146"/>
            <a:ext cx="8285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Atribuições do Professor – Tutor </a:t>
            </a:r>
          </a:p>
        </p:txBody>
      </p:sp>
    </p:spTree>
    <p:extLst>
      <p:ext uri="{BB962C8B-B14F-4D97-AF65-F5344CB8AC3E}">
        <p14:creationId xmlns:p14="http://schemas.microsoft.com/office/powerpoint/2010/main" val="1038387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1D7599-8DC1-4D16-8F39-9647CF2B3A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129" y="1408531"/>
            <a:ext cx="10515597" cy="5032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lvl="0" indent="-285750" algn="just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Criada pela Lei nº 3.191, de 2 de julho de 1957</a:t>
            </a:r>
          </a:p>
          <a:p>
            <a:pPr marL="285750" lvl="0" indent="-285750" algn="just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Primeiro reitor foi Mário Braga Henriques</a:t>
            </a:r>
          </a:p>
          <a:p>
            <a:pPr marL="285750" lvl="0" indent="-285750" algn="just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O atual Reitor é o Prof. Dr. Emmanuel Zagury Tourinho, eleito para o quadriênio 2016-2020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A UFPA é constituída por 14 institutos, 7 núcleos, 36 bibliotecas universitárias, dois hospitais universitários e uma escola de aplicação.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O ensino de graduação alcançou a marca de 40.275 mil estudantes; a pós-graduação, em torno de 9.500 estudantes; o ensino fundamental e médio, 1.372 alunos. Há, ainda, 5.651 estudantes matriculados em cursos de ensino técnico e cursos livres das Escolas de Música, Teatro e Dança e de Línguas Estrangeiras.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A maior universidade pública da Amazônia possui 4.142 alunos matriculados no mestrado; e 2.166, no doutorado. São 121 cursos, distribuídos por 40 doutorados, 58 mestrados acadêmicos e 23 mestrados profissionais. Dos 86 programas da UFPA, 12 estão em c</a:t>
            </a:r>
            <a:r>
              <a:rPr lang="pt-BR" i="1" dirty="0"/>
              <a:t>ampi</a:t>
            </a:r>
            <a:r>
              <a:rPr lang="pt-BR" dirty="0"/>
              <a:t> do interior do Estado.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F58FEA88-9363-4EA1-B135-A2819E4558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129" y="529789"/>
            <a:ext cx="9947562" cy="72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marR="0" lvl="0" indent="-571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806700" algn="ctr"/>
                <a:tab pos="5611813" algn="r"/>
              </a:tabLst>
            </a:pPr>
            <a:r>
              <a:rPr lang="pt-BR" alt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Universidade Federal do Pará - UFPA</a:t>
            </a:r>
            <a:endParaRPr lang="pt-BR" altLang="pt-BR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25078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206AF86-E846-4848-AA1A-CB080B218EC2}"/>
              </a:ext>
            </a:extLst>
          </p:cNvPr>
          <p:cNvSpPr txBox="1"/>
          <p:nvPr/>
        </p:nvSpPr>
        <p:spPr>
          <a:xfrm>
            <a:off x="775855" y="343146"/>
            <a:ext cx="8285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Atribuições do Aluno – Tutor 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7BE3E47F-8AE8-430F-BFE1-B5C03AFB1DEE}"/>
              </a:ext>
            </a:extLst>
          </p:cNvPr>
          <p:cNvSpPr/>
          <p:nvPr/>
        </p:nvSpPr>
        <p:spPr>
          <a:xfrm>
            <a:off x="666427" y="948690"/>
            <a:ext cx="1125176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EAD, o aluno:</a:t>
            </a:r>
          </a:p>
          <a:p>
            <a:pPr marL="457200" indent="-457200" algn="just">
              <a:buFont typeface="+mj-lt"/>
              <a:buAutoNum type="arabicPeriod"/>
            </a:pPr>
            <a:endParaRPr lang="pt-B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Não está sozinho – o aluno tem, durante maior parte do tempo, apenas um contato virtual com professores, tutores e colegas. Para isso, precisa interagir usando ferramentas de comunicação como chats, fóruns e mensagens diretas.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 outra relação com o professor – o aluno EAD enxerga o professor como orientador de conteúdos. Ele é muito mais o sujeito que facilita o conhecimento do que o portador dele.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Aprende a se planejar – planejamento é o segredo para um bom aproveitamento no EAD. Com flexibilidade de tempo, o estudante precisa saber quanto tempo irá dedicar, por dia, a cada atividade. Sem isso, seu desempenho pode deixar a desejar.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 proativo – para não ficar para trás na turma, o aluno EAD precisa ter uma postura mais proativa diante das disciplinas e da turma. Ele é estimulado o tempo todo a desenvolver sua autonomia diante do aprendizado.</a:t>
            </a:r>
          </a:p>
        </p:txBody>
      </p:sp>
    </p:spTree>
    <p:extLst>
      <p:ext uri="{BB962C8B-B14F-4D97-AF65-F5344CB8AC3E}">
        <p14:creationId xmlns:p14="http://schemas.microsoft.com/office/powerpoint/2010/main" val="4800637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3A298AC2-3D46-4AE3-86D5-D8D5428C961E}"/>
              </a:ext>
            </a:extLst>
          </p:cNvPr>
          <p:cNvSpPr/>
          <p:nvPr/>
        </p:nvSpPr>
        <p:spPr>
          <a:xfrm>
            <a:off x="759417" y="1443841"/>
            <a:ext cx="1069383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Está presente virtualmente – o aluno EAD é, em geral, um aluno virtualmente presente. Isso porque ele tem um tempo de interação ilimitado com outros alunos, tutores e professores. Ou seja: pode expor suas dúvidas a qualquer hora do dia ou da noite, falar com colegas ou recuperar conversas mais antigas a qualquer momento.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Está mais acostumado a utilizar recursos tecnológicos – isso pode ser um grande diferencial para o futuro profissional. Quem lida melhor com tecnologia tem mais chances no mercado de trabalho.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Aprende a lidar com a diversidade – nos cursos a distância, há uma mistura maior de pessoas de diferentes regiões, idades e culturas. Também atrai uma diversidade maior de pessoas com diferentes formações e qualificações profissionais</a:t>
            </a:r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375924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746644"/>
          </a:xfrm>
        </p:spPr>
        <p:txBody>
          <a:bodyPr>
            <a:normAutofit fontScale="90000"/>
          </a:bodyPr>
          <a:lstStyle/>
          <a:p>
            <a:r>
              <a:rPr lang="pt-BR" alt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Plataforma </a:t>
            </a:r>
            <a:r>
              <a:rPr lang="pt-BR" altLang="pt-B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moodle</a:t>
            </a:r>
            <a:br>
              <a:rPr lang="pt-BR" alt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pt-BR" dirty="0"/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sz="quarter" idx="13"/>
          </p:nvPr>
        </p:nvPicPr>
        <p:blipFill rotWithShape="1">
          <a:blip r:embed="rId2"/>
          <a:srcRect l="-856" t="4228" r="245" b="5074"/>
          <a:stretch/>
        </p:blipFill>
        <p:spPr>
          <a:xfrm>
            <a:off x="695459" y="1365163"/>
            <a:ext cx="10702344" cy="5293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3835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-751" t="3854" r="-1126" b="5071"/>
          <a:stretch/>
        </p:blipFill>
        <p:spPr>
          <a:xfrm>
            <a:off x="622852" y="331305"/>
            <a:ext cx="10787270" cy="6135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1973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1825" t="4756" r="1721" b="4303"/>
          <a:stretch/>
        </p:blipFill>
        <p:spPr>
          <a:xfrm>
            <a:off x="304800" y="450574"/>
            <a:ext cx="11529391" cy="6082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4408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B03E82ED-E1F7-4ED7-B609-20B0A8B1BA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95" t="9040" r="13178" b="16384"/>
          <a:stretch/>
        </p:blipFill>
        <p:spPr>
          <a:xfrm>
            <a:off x="1516250" y="1637145"/>
            <a:ext cx="9159498" cy="5114441"/>
          </a:xfrm>
          <a:prstGeom prst="rect">
            <a:avLst/>
          </a:prstGeom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F76C52EC-1940-4E07-A0E2-C0AE7E0E23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224" y="699275"/>
            <a:ext cx="11065551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defTabSz="914400"/>
            <a:r>
              <a:rPr lang="pt-BR" altLang="pt-B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Sistema integrado de Gestão de atividades Acadêmicas-SIGAA</a:t>
            </a:r>
          </a:p>
        </p:txBody>
      </p:sp>
    </p:spTree>
    <p:extLst>
      <p:ext uri="{BB962C8B-B14F-4D97-AF65-F5344CB8AC3E}">
        <p14:creationId xmlns:p14="http://schemas.microsoft.com/office/powerpoint/2010/main" val="20185655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64405" y="476850"/>
            <a:ext cx="10364451" cy="604976"/>
          </a:xfrm>
        </p:spPr>
        <p:txBody>
          <a:bodyPr>
            <a:normAutofit fontScale="90000"/>
          </a:bodyPr>
          <a:lstStyle/>
          <a:p>
            <a:br>
              <a:rPr lang="pt-BR" alt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alt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SIGAA – sigaa.ufpa.br</a:t>
            </a:r>
            <a:br>
              <a:rPr lang="pt-BR" alt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pt-BR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944" y="1455314"/>
            <a:ext cx="10805374" cy="5061398"/>
          </a:xfrm>
        </p:spPr>
      </p:pic>
    </p:spTree>
    <p:extLst>
      <p:ext uri="{BB962C8B-B14F-4D97-AF65-F5344CB8AC3E}">
        <p14:creationId xmlns:p14="http://schemas.microsoft.com/office/powerpoint/2010/main" val="26770742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537" y="300037"/>
            <a:ext cx="9686925" cy="625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981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13522" t="9012" r="12583" b="5452"/>
          <a:stretch/>
        </p:blipFill>
        <p:spPr>
          <a:xfrm>
            <a:off x="1497496" y="556592"/>
            <a:ext cx="9183758" cy="5976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3596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12568" t="9577" r="734" b="5225"/>
          <a:stretch/>
        </p:blipFill>
        <p:spPr>
          <a:xfrm>
            <a:off x="755375" y="530085"/>
            <a:ext cx="10959547" cy="5777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319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portal.ufpa.br/images/cabecalho2.png">
            <a:extLst>
              <a:ext uri="{FF2B5EF4-FFF2-40B4-BE49-F238E27FC236}">
                <a16:creationId xmlns:a16="http://schemas.microsoft.com/office/drawing/2014/main" id="{E2A1679E-5D34-4311-A6E6-EB10E7CD81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18" y="2403331"/>
            <a:ext cx="11717635" cy="2237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419443FB-49C4-4C29-A3FB-4876F9AC40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129" y="668339"/>
            <a:ext cx="9947562" cy="72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marR="0" lvl="0" indent="-571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806700" algn="ctr"/>
                <a:tab pos="5611813" algn="r"/>
              </a:tabLst>
            </a:pPr>
            <a:r>
              <a:rPr lang="pt-BR" altLang="pt-BR" sz="4400" b="1" dirty="0">
                <a:cs typeface="Arial" panose="020B0604020202020204" pitchFamily="34" charset="0"/>
              </a:rPr>
              <a:t>Missão</a:t>
            </a:r>
            <a:endParaRPr lang="pt-BR" altLang="pt-BR" sz="4400" dirty="0"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92711A8-B89D-42CB-80E1-D3283AE9CF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6910" y="1350403"/>
            <a:ext cx="10584872" cy="912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lvl="0" indent="-285750" algn="just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Produzir, socializar e transformar o conhecimento na Amazônia para a formação de cidadãos capazes de promover a construção de uma sociedade inclusiva e sustentável.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80E2A64-930A-41BC-82A1-DED34B83B9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129" y="4641273"/>
            <a:ext cx="9947562" cy="72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marR="0" lvl="0" indent="-571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806700" algn="ctr"/>
                <a:tab pos="5611813" algn="r"/>
              </a:tabLst>
            </a:pPr>
            <a:r>
              <a:rPr lang="pt-BR" altLang="pt-BR" sz="4400" b="1" dirty="0">
                <a:cs typeface="Arial" panose="020B0604020202020204" pitchFamily="34" charset="0"/>
              </a:rPr>
              <a:t>Visão</a:t>
            </a:r>
            <a:endParaRPr lang="pt-BR" altLang="pt-BR" sz="4400" dirty="0">
              <a:cs typeface="Arial" panose="020B0604020202020204" pitchFamily="34" charset="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9EB4A505-EBBC-4FDC-A86F-268C94487E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6910" y="5217198"/>
            <a:ext cx="10584872" cy="1374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lvl="0" indent="-285750" algn="just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Ser reconhecida nacionalmente e internacionalmente pela qualidade no ensino, na produção de conhecimento e em práticas sustentáveis, criativas e inovadoras integradas à sociedade.</a:t>
            </a:r>
          </a:p>
        </p:txBody>
      </p:sp>
    </p:spTree>
    <p:extLst>
      <p:ext uri="{BB962C8B-B14F-4D97-AF65-F5344CB8AC3E}">
        <p14:creationId xmlns:p14="http://schemas.microsoft.com/office/powerpoint/2010/main" val="503739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5199" t="4099" r="7618" b="4918"/>
          <a:stretch/>
        </p:blipFill>
        <p:spPr>
          <a:xfrm>
            <a:off x="1232452" y="450574"/>
            <a:ext cx="9554818" cy="588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497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10276" t="4574" r="13335" b="8651"/>
          <a:stretch/>
        </p:blipFill>
        <p:spPr>
          <a:xfrm>
            <a:off x="1057562" y="232006"/>
            <a:ext cx="9939130" cy="6347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8760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/>
          <a:srcRect l="9947" t="3993" r="7165" b="4880"/>
          <a:stretch/>
        </p:blipFill>
        <p:spPr>
          <a:xfrm>
            <a:off x="861391" y="371062"/>
            <a:ext cx="10230680" cy="6109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233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31E6C34C-8697-4FA9-A47D-C981981CC3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129" y="668339"/>
            <a:ext cx="9947562" cy="72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marR="0" lvl="0" indent="-571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806700" algn="ctr"/>
                <a:tab pos="5611813" algn="r"/>
              </a:tabLst>
            </a:pPr>
            <a:r>
              <a:rPr lang="pt-BR" altLang="pt-BR" sz="4400" b="1" dirty="0">
                <a:cs typeface="Arial" panose="020B0604020202020204" pitchFamily="34" charset="0"/>
              </a:rPr>
              <a:t>Princípios</a:t>
            </a:r>
            <a:endParaRPr lang="pt-BR" altLang="pt-BR" sz="4400" dirty="0">
              <a:cs typeface="Arial" panose="020B0604020202020204" pitchFamily="34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3C34F63C-83E3-492D-AB7E-89F1BF54CE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5346" y="1660356"/>
            <a:ext cx="10584872" cy="4144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lvl="0" indent="-285750" algn="just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A universalização do conhecimento;</a:t>
            </a:r>
          </a:p>
          <a:p>
            <a:pPr marL="285750" lvl="0" indent="-285750" algn="just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O respeito à ética e à diversidade étnica, cultural, biológica, de gênero e de orientação sexual;</a:t>
            </a:r>
          </a:p>
          <a:p>
            <a:pPr marL="285750" lvl="0" indent="-285750" algn="just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O pluralismo de ideias e de pensamento;</a:t>
            </a:r>
          </a:p>
          <a:p>
            <a:pPr marL="285750" lvl="0" indent="-285750" algn="just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O ensino público e gratuito;</a:t>
            </a:r>
          </a:p>
          <a:p>
            <a:pPr marL="285750" lvl="0" indent="-285750" algn="just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A indissociabilidade entre ensino, pesquisa e extensão;</a:t>
            </a:r>
          </a:p>
          <a:p>
            <a:pPr marL="285750" lvl="0" indent="-285750" algn="just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A flexibilidade de métodos, critérios e procedimentos acadêmicos;</a:t>
            </a:r>
          </a:p>
          <a:p>
            <a:pPr marL="285750" lvl="0" indent="-285750" algn="just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A excelência acadêmica;</a:t>
            </a:r>
          </a:p>
          <a:p>
            <a:pPr marL="285750" lvl="0" indent="-285750" algn="just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A defesa dos direitos humanos e a preservação do meio ambiente.</a:t>
            </a:r>
          </a:p>
        </p:txBody>
      </p:sp>
    </p:spTree>
    <p:extLst>
      <p:ext uri="{BB962C8B-B14F-4D97-AF65-F5344CB8AC3E}">
        <p14:creationId xmlns:p14="http://schemas.microsoft.com/office/powerpoint/2010/main" val="1937616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6110C08-0DC2-4C4F-91B8-B2397229FB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66" t="13738" r="2233" b="13737"/>
          <a:stretch/>
        </p:blipFill>
        <p:spPr>
          <a:xfrm>
            <a:off x="444352" y="1371879"/>
            <a:ext cx="3639765" cy="508434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F4938D4-9A15-46C6-83B7-482FD93D63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129" y="460517"/>
            <a:ext cx="9947562" cy="72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marR="0" lvl="0" indent="-571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806700" algn="ctr"/>
                <a:tab pos="5611813" algn="r"/>
              </a:tabLst>
            </a:pPr>
            <a:r>
              <a:rPr lang="pt-BR" alt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Estatuto e Regimento Geral</a:t>
            </a:r>
            <a:endParaRPr lang="pt-BR" altLang="pt-BR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2BC6876-EBFD-4873-AEA8-3A2138C2DA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3346" y="1233332"/>
            <a:ext cx="7467600" cy="5124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lvl="0" indent="-285750" algn="just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Publicado no Diário Oficial do Estado do Pará de 29/12/2006</a:t>
            </a:r>
          </a:p>
          <a:p>
            <a:pPr marL="285750" lvl="0" indent="-285750" algn="just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Art. 1º O presente Regimento Geral disciplina os aspectos gerais e comuns da estruturação e do funcionamento dos órgãos e serviços da Universidade Federal do Pará (UFPA), cujo Estatuto regulamenta.</a:t>
            </a:r>
          </a:p>
          <a:p>
            <a:pPr marL="285750" lvl="0" indent="-285750" algn="just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Parágrafo único. As normas deste Regimento serão complementadas pelas Resoluções dos Conselhos Deliberativos Superiores e pelos Regimentos Internos das Unidades, Subunidades acadêmicas, das Unidades Acadêmicas Especiais, da Reitoria e dos Órgãos Suplementares, no que devam compreender de específico. </a:t>
            </a:r>
          </a:p>
        </p:txBody>
      </p:sp>
    </p:spTree>
    <p:extLst>
      <p:ext uri="{BB962C8B-B14F-4D97-AF65-F5344CB8AC3E}">
        <p14:creationId xmlns:p14="http://schemas.microsoft.com/office/powerpoint/2010/main" val="793214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portal.ufpa.br/images/Organograma%20da%20Universidade%20Federal%20do%20Par%C3%A1%20UFPA%20.png">
            <a:extLst>
              <a:ext uri="{FF2B5EF4-FFF2-40B4-BE49-F238E27FC236}">
                <a16:creationId xmlns:a16="http://schemas.microsoft.com/office/drawing/2014/main" id="{4CC018DD-A0DB-4716-9C16-63FC9416C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3475" y="0"/>
            <a:ext cx="48434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9E1D19DA-9DDF-4F60-B64E-751CE134D8AB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-1528557" y="2990418"/>
            <a:ext cx="5883443" cy="87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806700" algn="ctr"/>
                <a:tab pos="5611813" algn="r"/>
              </a:tabLst>
            </a:pPr>
            <a:r>
              <a:rPr lang="pt-BR" altLang="pt-BR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Organograma</a:t>
            </a:r>
            <a:endParaRPr lang="pt-BR" altLang="pt-BR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9FBB2E0-2B82-43E0-99AF-3AE1800DC89A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7452364" y="2796454"/>
            <a:ext cx="5883443" cy="87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806700" algn="ctr"/>
                <a:tab pos="5611813" algn="r"/>
              </a:tabLst>
            </a:pPr>
            <a:r>
              <a:rPr lang="pt-BR" altLang="pt-BR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Organograma</a:t>
            </a:r>
            <a:endParaRPr lang="pt-BR" altLang="pt-BR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1822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E1983A5-2BF9-473F-8EE5-152E657EE8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129" y="405097"/>
            <a:ext cx="9947562" cy="72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marR="0" lvl="0" indent="-571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806700" algn="ctr"/>
                <a:tab pos="5611813" algn="r"/>
              </a:tabLst>
            </a:pPr>
            <a:r>
              <a:rPr lang="pt-BR" altLang="pt-BR" sz="4400" b="1" dirty="0">
                <a:cs typeface="Arial" panose="020B0604020202020204" pitchFamily="34" charset="0"/>
              </a:rPr>
              <a:t>Resumindo</a:t>
            </a:r>
            <a:endParaRPr lang="pt-BR" altLang="pt-BR" sz="4400" dirty="0">
              <a:cs typeface="Arial" panose="020B0604020202020204" pitchFamily="34" charset="0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D0C3AB3C-0D39-4765-8C55-21BBE8A95A68}"/>
              </a:ext>
            </a:extLst>
          </p:cNvPr>
          <p:cNvSpPr/>
          <p:nvPr/>
        </p:nvSpPr>
        <p:spPr>
          <a:xfrm>
            <a:off x="1316181" y="1367915"/>
            <a:ext cx="928254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UFPA foi criada pela Lei nº 3.191, de 2 de julho de 1957.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Campi: Abaetetuba, Altamira, Ananindeua, Belém, Bragança, Breves, Cametá, Capanema, Castanhal, Salinópolis, Soure e Tucuruí.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Sede: Cidade Universitária Professor José da Silveira Netto – Belém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Orçamento Executado em 2016: R$ 1.359.373.371,92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População Universitária: 62.039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77BFF03F-E470-4C9B-9BBF-1CE3F33E673F}"/>
              </a:ext>
            </a:extLst>
          </p:cNvPr>
          <p:cNvSpPr/>
          <p:nvPr/>
        </p:nvSpPr>
        <p:spPr>
          <a:xfrm>
            <a:off x="526475" y="3122241"/>
            <a:ext cx="6096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Reitor</a:t>
            </a:r>
          </a:p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Emmanuel Zagury Tourinho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Vice-Reitor</a:t>
            </a:r>
          </a:p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Gilmar Pereira da Silva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Chefe de Gabinete</a:t>
            </a:r>
          </a:p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Marcelo Galvão Baptista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Pró-Reitor de Administração</a:t>
            </a:r>
          </a:p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João Cauby de Almeida Júnior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Pró-Reitor de Ensino de Graduação</a:t>
            </a:r>
          </a:p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Edmar Tavares da Costa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Pró-Reitor de Extensão</a:t>
            </a:r>
          </a:p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Nelson José de Souza Júnior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Pró-Reitora de Desenvolvimento e Gestão de Pessoal</a:t>
            </a:r>
          </a:p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Karla Andreza Duarte Pinheiro de Miranda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667E4BF4-3B17-4897-9683-AB8C385ADE7E}"/>
              </a:ext>
            </a:extLst>
          </p:cNvPr>
          <p:cNvSpPr/>
          <p:nvPr/>
        </p:nvSpPr>
        <p:spPr>
          <a:xfrm>
            <a:off x="5818910" y="3401139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Pró-Reitor de Pesquisa e Pós-Graduação</a:t>
            </a:r>
          </a:p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Rômulo Simões Angélica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Pró-Reitora de Planejamento e Desenvolvimento Institucional</a:t>
            </a:r>
          </a:p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Raquel Trindade Borges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Pró-Reitor de Relações Internacionais</a:t>
            </a:r>
          </a:p>
          <a:p>
            <a:r>
              <a:rPr lang="pt-BR" sz="1600" dirty="0" err="1">
                <a:latin typeface="Arial" panose="020B0604020202020204" pitchFamily="34" charset="0"/>
                <a:cs typeface="Arial" panose="020B0604020202020204" pitchFamily="34" charset="0"/>
              </a:rPr>
              <a:t>Horacio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 Schneider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Prefeito do Campus Universitário</a:t>
            </a:r>
          </a:p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Eliomar Azevedo do Carmo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Procuradora Geral</a:t>
            </a:r>
          </a:p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Fernanda Ribeiro Monte Santo Andrade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Diretor Executivo da FADESP</a:t>
            </a:r>
          </a:p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Fernando Arthur de Freitas Neves</a:t>
            </a:r>
          </a:p>
        </p:txBody>
      </p:sp>
    </p:spTree>
    <p:extLst>
      <p:ext uri="{BB962C8B-B14F-4D97-AF65-F5344CB8AC3E}">
        <p14:creationId xmlns:p14="http://schemas.microsoft.com/office/powerpoint/2010/main" val="1350211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9BA50BE9-C026-4E34-9537-E8471265F5B8}"/>
              </a:ext>
            </a:extLst>
          </p:cNvPr>
          <p:cNvSpPr/>
          <p:nvPr/>
        </p:nvSpPr>
        <p:spPr>
          <a:xfrm>
            <a:off x="4738255" y="1610602"/>
            <a:ext cx="695498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O PDI 2016-2025 da Universidade Federal do Pará sintetiza as referências para o planejamento da instituição ao longo da próxima década.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O documento parte do reconhecimento de que, no mundo contemporâneo, produzir conhecimento de ponta e formar recursos humanos de excelente nível são atribuições das instituições universitárias.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Portanto, a universidade a ser construída ao longo dos próximos anos é uma instituição voltada à formação para o trabalho interdisciplinar, para a interação criativa e responsável com as demandas mais fundamentais da sociedade, em que a pesquisa básica, a pesquisa aplicada e a extensão se desenvolvem de modo integrado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021C446-4A11-4FA3-8BC8-1B39761656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153" y="2259495"/>
            <a:ext cx="4136781" cy="3103418"/>
          </a:xfrm>
          <a:prstGeom prst="rect">
            <a:avLst/>
          </a:prstGeom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EFA56617-6A13-4FE2-9923-B1BB6F6926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128" y="714505"/>
            <a:ext cx="10958945" cy="63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marR="0" lvl="0" indent="-571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806700" algn="ctr"/>
                <a:tab pos="5611813" algn="r"/>
              </a:tabLst>
            </a:pPr>
            <a:r>
              <a:rPr lang="pt-BR" altLang="pt-BR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Plano de </a:t>
            </a:r>
            <a:r>
              <a:rPr lang="pt-BR" altLang="pt-BR" sz="3800" b="1" dirty="0">
                <a:cs typeface="Arial" panose="020B0604020202020204" pitchFamily="34" charset="0"/>
              </a:rPr>
              <a:t>desenvolvimento</a:t>
            </a:r>
            <a:r>
              <a:rPr lang="pt-BR" altLang="pt-BR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Institucional (PDI)</a:t>
            </a:r>
            <a:endParaRPr lang="pt-BR" altLang="pt-BR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72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>
            <a:extLst>
              <a:ext uri="{FF2B5EF4-FFF2-40B4-BE49-F238E27FC236}">
                <a16:creationId xmlns:a16="http://schemas.microsoft.com/office/drawing/2014/main" id="{801D8D34-531B-4BB8-B2FC-7BE92F2A02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128" y="714505"/>
            <a:ext cx="10958945" cy="63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marR="0" lvl="0" indent="-571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806700" algn="ctr"/>
                <a:tab pos="5611813" algn="r"/>
              </a:tabLst>
            </a:pPr>
            <a:r>
              <a:rPr lang="pt-BR" altLang="pt-BR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Pró-Reitoria</a:t>
            </a:r>
            <a:r>
              <a:rPr lang="pt-BR" altLang="pt-BR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pt-BR" altLang="pt-BR" sz="3800" b="1" dirty="0">
                <a:cs typeface="Arial" panose="020B0604020202020204" pitchFamily="34" charset="0"/>
              </a:rPr>
              <a:t>Ensino</a:t>
            </a:r>
            <a:r>
              <a:rPr lang="pt-BR" altLang="pt-BR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Graduação (PROEG)</a:t>
            </a:r>
            <a:endParaRPr lang="pt-BR" altLang="pt-BR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4BCA1F-F43B-4B7B-8A7F-7534A06BD0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9743" y="1572262"/>
            <a:ext cx="2550556" cy="600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marR="0" lvl="0" indent="-571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806700" algn="ctr"/>
                <a:tab pos="5611813" algn="r"/>
              </a:tabLst>
            </a:pPr>
            <a:r>
              <a:rPr lang="pt-BR" altLang="pt-BR" sz="3600" b="1" dirty="0">
                <a:cs typeface="Arial" panose="020B0604020202020204" pitchFamily="34" charset="0"/>
              </a:rPr>
              <a:t>Missão</a:t>
            </a:r>
            <a:endParaRPr lang="pt-BR" altLang="pt-BR" sz="3600" dirty="0">
              <a:cs typeface="Arial" panose="020B0604020202020204" pitchFamily="34" charset="0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AAC5217-2B67-4D6F-A87D-02F268A292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9967" y="2143925"/>
            <a:ext cx="5813298" cy="969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lvl="0" indent="-285750" algn="just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Alcançar excelência e modernidade no ensino de graduação.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E5DB445B-3BB5-439E-AE91-711A2FCDC0D8}"/>
              </a:ext>
            </a:extLst>
          </p:cNvPr>
          <p:cNvSpPr/>
          <p:nvPr/>
        </p:nvSpPr>
        <p:spPr>
          <a:xfrm>
            <a:off x="6289967" y="3909228"/>
            <a:ext cx="5813297" cy="1892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285750" indent="-285750" algn="just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806700" algn="ctr"/>
                <a:tab pos="5611813" algn="r"/>
              </a:tabLst>
            </a:pPr>
            <a:r>
              <a:rPr lang="pt-BR" sz="2000" dirty="0">
                <a:latin typeface="Arial" panose="020B0604020202020204" pitchFamily="34" charset="0"/>
              </a:rPr>
              <a:t>A </a:t>
            </a:r>
            <a:r>
              <a:rPr lang="pt-BR" sz="2000" dirty="0" err="1">
                <a:latin typeface="Arial" panose="020B0604020202020204" pitchFamily="34" charset="0"/>
              </a:rPr>
              <a:t>Pró-Reitoria</a:t>
            </a:r>
            <a:r>
              <a:rPr lang="pt-BR" sz="2000" dirty="0">
                <a:latin typeface="Arial" panose="020B0604020202020204" pitchFamily="34" charset="0"/>
              </a:rPr>
              <a:t> de Ensino de Graduação exerce a coordenação das atividades didático-pedagógicas e de administração acadêmica da Instituição.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BC8F0FB0-242F-4392-88B6-7F0C0F2CA6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7450" y="3202923"/>
            <a:ext cx="3663068" cy="600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marR="0" lvl="0" indent="-571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806700" algn="ctr"/>
                <a:tab pos="5611813" algn="r"/>
              </a:tabLst>
            </a:pPr>
            <a:r>
              <a:rPr lang="pt-BR" altLang="pt-BR" sz="3600" b="1" dirty="0">
                <a:cs typeface="Arial" panose="020B0604020202020204" pitchFamily="34" charset="0"/>
              </a:rPr>
              <a:t>Atribuição</a:t>
            </a:r>
            <a:endParaRPr lang="pt-BR" altLang="pt-BR" sz="3600" dirty="0">
              <a:cs typeface="Arial" panose="020B0604020202020204" pitchFamily="34" charset="0"/>
            </a:endParaRPr>
          </a:p>
        </p:txBody>
      </p:sp>
      <p:pic>
        <p:nvPicPr>
          <p:cNvPr id="9220" name="Picture 4" descr="Resultado de imagem para proeg">
            <a:extLst>
              <a:ext uri="{FF2B5EF4-FFF2-40B4-BE49-F238E27FC236}">
                <a16:creationId xmlns:a16="http://schemas.microsoft.com/office/drawing/2014/main" id="{DD271E45-2322-4FFD-8EB9-36AFD983E5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27" y="2452850"/>
            <a:ext cx="5527964" cy="2790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1211188"/>
      </p:ext>
    </p:extLst>
  </p:cSld>
  <p:clrMapOvr>
    <a:masterClrMapping/>
  </p:clrMapOvr>
</p:sld>
</file>

<file path=ppt/theme/theme1.xml><?xml version="1.0" encoding="utf-8"?>
<a:theme xmlns:a="http://schemas.openxmlformats.org/drawingml/2006/main" name="Gotícula">
  <a:themeElements>
    <a:clrScheme name="Droplet">
      <a:dk1>
        <a:sysClr val="windowText" lastClr="000000"/>
      </a:dk1>
      <a:lt1>
        <a:sysClr val="window" lastClr="FFFFFF"/>
      </a:lt1>
      <a:dk2>
        <a:srgbClr val="4B4B4B"/>
      </a:dk2>
      <a:lt2>
        <a:srgbClr val="B5B5B5"/>
      </a:lt2>
      <a:accent1>
        <a:srgbClr val="9AC43E"/>
      </a:accent1>
      <a:accent2>
        <a:srgbClr val="44BA98"/>
      </a:accent2>
      <a:accent3>
        <a:srgbClr val="43A9D9"/>
      </a:accent3>
      <a:accent4>
        <a:srgbClr val="6274D8"/>
      </a:accent4>
      <a:accent5>
        <a:srgbClr val="AB54D7"/>
      </a:accent5>
      <a:accent6>
        <a:srgbClr val="D15B37"/>
      </a:accent6>
      <a:hlink>
        <a:srgbClr val="BFE962"/>
      </a:hlink>
      <a:folHlink>
        <a:srgbClr val="C0D591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892FADA9-420D-4323-A7A4-C1060166525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TM04033925[[fn=Gotícula]]</Template>
  <TotalTime>700</TotalTime>
  <Words>1873</Words>
  <Application>Microsoft Office PowerPoint</Application>
  <PresentationFormat>Widescreen</PresentationFormat>
  <Paragraphs>166</Paragraphs>
  <Slides>32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32</vt:i4>
      </vt:variant>
    </vt:vector>
  </HeadingPairs>
  <TitlesOfParts>
    <vt:vector size="37" baseType="lpstr">
      <vt:lpstr>Arial</vt:lpstr>
      <vt:lpstr>Calibri</vt:lpstr>
      <vt:lpstr>Times New Roman</vt:lpstr>
      <vt:lpstr>Tw Cen MT</vt:lpstr>
      <vt:lpstr>Gotícula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Plataforma moodle </vt:lpstr>
      <vt:lpstr>Apresentação do PowerPoint</vt:lpstr>
      <vt:lpstr>Apresentação do PowerPoint</vt:lpstr>
      <vt:lpstr>Apresentação do PowerPoint</vt:lpstr>
      <vt:lpstr> SIGAA – sigaa.ufpa.br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Faqui</dc:creator>
  <cp:lastModifiedBy>Ivanete</cp:lastModifiedBy>
  <cp:revision>59</cp:revision>
  <dcterms:created xsi:type="dcterms:W3CDTF">2017-10-26T13:42:43Z</dcterms:created>
  <dcterms:modified xsi:type="dcterms:W3CDTF">2023-11-01T21:10:18Z</dcterms:modified>
</cp:coreProperties>
</file>