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9" r:id="rId12"/>
    <p:sldId id="268" r:id="rId13"/>
    <p:sldId id="274" r:id="rId14"/>
    <p:sldId id="271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90" r:id="rId23"/>
    <p:sldId id="291" r:id="rId24"/>
    <p:sldId id="292" r:id="rId25"/>
    <p:sldId id="273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4635BFB-4432-4B84-83BA-C0BBFD010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3AE70AB-91F2-47E1-8287-D8F112C4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25709"/>
            <a:ext cx="1048616" cy="10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30814DA-B06D-429D-A599-224462CF4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612" y="1316112"/>
            <a:ext cx="660250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SERVIÇO PÚBLICO FEDERAL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UNIVERSIDADE FEDERAL DO PARÁ</a:t>
            </a: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914400"/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NÚCLEO DE INOVAÇÃO E TECNOLOGIAS APLICADAS A ENSINO E EXTENSÃO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36B312-7CDA-4A84-B6B7-3B1DD1B5BCCA}"/>
              </a:ext>
            </a:extLst>
          </p:cNvPr>
          <p:cNvSpPr txBox="1"/>
          <p:nvPr/>
        </p:nvSpPr>
        <p:spPr>
          <a:xfrm>
            <a:off x="1052946" y="3153252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ORIENTAÇÃO ACADÊMICA</a:t>
            </a:r>
          </a:p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Cursos na modalidade a distância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E4D1C27-2B80-4C22-85E9-2D779D6D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985" y="5768723"/>
            <a:ext cx="43503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Belém, </a:t>
            </a:r>
            <a:r>
              <a:rPr lang="pt-BR" altLang="pt-B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21 de outubro de 2023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Imagem relacionada">
            <a:extLst>
              <a:ext uri="{FF2B5EF4-FFF2-40B4-BE49-F238E27FC236}">
                <a16:creationId xmlns:a16="http://schemas.microsoft.com/office/drawing/2014/main" id="{9EE12C36-4D79-4B30-AEC9-DD9113AB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17082"/>
          <a:stretch/>
        </p:blipFill>
        <p:spPr bwMode="auto">
          <a:xfrm>
            <a:off x="401782" y="2729342"/>
            <a:ext cx="5694218" cy="28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64A86C2-0BD7-4F7A-8625-2170F9D73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8" y="714505"/>
            <a:ext cx="1095894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Pró-Reitoria</a:t>
            </a:r>
            <a:r>
              <a:rPr lang="pt-BR" alt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3800" b="1" dirty="0">
                <a:cs typeface="Arial" panose="020B0604020202020204" pitchFamily="34" charset="0"/>
              </a:rPr>
              <a:t>de</a:t>
            </a:r>
            <a:r>
              <a:rPr lang="pt-BR" alt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Extensão (PROEX)</a:t>
            </a:r>
            <a:endParaRPr lang="pt-BR" alt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0191092-EA9B-483B-991C-72727B38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360" y="1572262"/>
            <a:ext cx="347437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3600" b="1" dirty="0">
                <a:cs typeface="Arial" panose="020B0604020202020204" pitchFamily="34" charset="0"/>
              </a:rPr>
              <a:t>Atribuição</a:t>
            </a:r>
            <a:endParaRPr lang="pt-BR" altLang="pt-BR" sz="3600" dirty="0"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3003ADD-75FB-4738-851B-5912B61F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066" y="2227846"/>
            <a:ext cx="5079007" cy="415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dirty="0" err="1"/>
              <a:t>Pró-Reitoria</a:t>
            </a:r>
            <a:r>
              <a:rPr lang="pt-BR" dirty="0"/>
              <a:t> de Extensão (Proex) cumpre o papel de desenvolver uma Política de Extensão Universitária de forma a aprofundar a discussão acerca da extensão enquanto projeto social e da universidade frente ao poder público e às políticas públicas. Busca, desta forma, oferecer subsídios à qualificação da atividade extensionista, sinalizando algumas possibilidades de atuação.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1794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5B561D5-9D40-4962-A981-D10B3CA3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07" y="307260"/>
            <a:ext cx="10958945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lvl="0" indent="-571500" algn="just" defTabSz="914400">
              <a:buFont typeface="Arial" panose="020B0604020202020204" pitchFamily="34" charset="0"/>
              <a:buChar char="•"/>
            </a:pPr>
            <a:r>
              <a:rPr lang="pt-BR" altLang="pt-BR" sz="3600" b="1" dirty="0">
                <a:cs typeface="Arial" panose="020B0604020202020204" pitchFamily="34" charset="0"/>
              </a:rPr>
              <a:t>NÚCLEO DE INOVAÇÃO E TECNOLOGIAS APLICADAS A ENSINO E EXTENSÃO (NITAe²)</a:t>
            </a:r>
            <a:endParaRPr lang="pt-BR" altLang="pt-BR" sz="3600" dirty="0"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CCBA6D0-E3DD-4740-A377-1DB01C7D5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361" y="1461422"/>
            <a:ext cx="286789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Atribuição</a:t>
            </a:r>
            <a:endParaRPr lang="pt-BR" alt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D5F7B-D76A-41E0-9984-D3AE233E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066" y="2096211"/>
            <a:ext cx="5290923" cy="454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/>
              <a:t>Núcleo de inovação e tecnologias aplicadas a ensino e extensão–NITAe² atua em 22 polos na região Norte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/>
              <a:t>Oferta cursos de Graduação e Pós-graduação pela Universidade Aberta do Brasil – UAB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/>
              <a:t>O NITAE oferta os cursos de graduação em Licenciatura em Letras, Biologia, Matemática, Física, Química e Integrada em Ciências, Matemática e Linguagem, como também Bacharelado em Administração Pública e Biblioteconomia, bem como as Especializações </a:t>
            </a:r>
            <a:r>
              <a:rPr lang="pt-BR" sz="1500" i="1" dirty="0"/>
              <a:t>em Ensino de Matemática para os Anos Iniciais do Ensino Fundamental, em Ensino de Língua e Literatura nos Anos Iniciais e na Educação de Jovens e Adultos e </a:t>
            </a:r>
            <a:r>
              <a:rPr lang="pt-BR" sz="1500" dirty="0"/>
              <a:t>em Ensino de Geografia.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1908445"/>
            <a:ext cx="6091707" cy="44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DD44FE1-A07C-4B3A-92AF-AAC285A17AF6}"/>
              </a:ext>
            </a:extLst>
          </p:cNvPr>
          <p:cNvSpPr/>
          <p:nvPr/>
        </p:nvSpPr>
        <p:spPr>
          <a:xfrm>
            <a:off x="1122213" y="1012545"/>
            <a:ext cx="10695709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sz="2000" dirty="0">
                <a:latin typeface="Arial" panose="020B0604020202020204" pitchFamily="34" charset="0"/>
              </a:rPr>
              <a:t>O Núcleo de Inovação e Tecnologias Aplicadas a Ensino e Extensão – NITAe² tem como missão principal transformar a educação a distância em uma modalidade alternativa de ensino/aprendizagem que acrescente qualidade e flexibilidade à educação presencial e, ao mesmo tempo, proporcione a democratização do acesso à Universidade de vários segmentos da sociedade, contribuindo assim, para melhoria da qualidade da educação superior. </a:t>
            </a: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sz="2000" dirty="0">
                <a:latin typeface="Arial" panose="020B0604020202020204" pitchFamily="34" charset="0"/>
              </a:rPr>
              <a:t>Entre nossos fundamentos, está o desenvolvimento de práticas voltadas para a criação, aperfeiçoamento e divulgação de conhecimentos. Estas, por sua vez, visam o aprimoramento do indivíduo, superando os aspectos temporais/geográficos e, consequentemente, da sociedade, seguindo sempre as recomendações do Ministério da Educação relativas ao estabelecimento de indicadores de qualidade para os cursos a distância.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5EB5F8-C2E8-4443-9C73-EE43E65E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143" y="504290"/>
            <a:ext cx="255055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Missão</a:t>
            </a:r>
            <a:endParaRPr lang="pt-BR" alt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8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EE9F73-B2E3-44E6-8E61-C2915657D72D}"/>
              </a:ext>
            </a:extLst>
          </p:cNvPr>
          <p:cNvSpPr txBox="1"/>
          <p:nvPr/>
        </p:nvSpPr>
        <p:spPr>
          <a:xfrm>
            <a:off x="1208812" y="2463119"/>
            <a:ext cx="1136072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MEC</a:t>
            </a:r>
          </a:p>
          <a:p>
            <a:r>
              <a:rPr lang="pt-BR" dirty="0"/>
              <a:t>CAPES</a:t>
            </a:r>
          </a:p>
          <a:p>
            <a:r>
              <a:rPr lang="pt-BR" dirty="0"/>
              <a:t>UAB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7BD427-8F7E-4448-A18D-B947A54081BE}"/>
              </a:ext>
            </a:extLst>
          </p:cNvPr>
          <p:cNvSpPr txBox="1"/>
          <p:nvPr/>
        </p:nvSpPr>
        <p:spPr>
          <a:xfrm>
            <a:off x="3096493" y="1527619"/>
            <a:ext cx="1565562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NITAE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24156D-91FC-4F31-B2B1-51ED35D6D667}"/>
              </a:ext>
            </a:extLst>
          </p:cNvPr>
          <p:cNvSpPr txBox="1"/>
          <p:nvPr/>
        </p:nvSpPr>
        <p:spPr>
          <a:xfrm>
            <a:off x="3311238" y="2770896"/>
            <a:ext cx="1136072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UFPA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EF02FA-7951-4C9F-911C-A970756768C1}"/>
              </a:ext>
            </a:extLst>
          </p:cNvPr>
          <p:cNvSpPr txBox="1"/>
          <p:nvPr/>
        </p:nvSpPr>
        <p:spPr>
          <a:xfrm>
            <a:off x="5389422" y="1219330"/>
            <a:ext cx="2327562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Cursos de Graduação e pós-graduação </a:t>
            </a:r>
            <a:r>
              <a:rPr lang="pt-BR" dirty="0" err="1"/>
              <a:t>EaD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BF4270-ECCE-45AD-9844-37556B7257DD}"/>
              </a:ext>
            </a:extLst>
          </p:cNvPr>
          <p:cNvSpPr txBox="1"/>
          <p:nvPr/>
        </p:nvSpPr>
        <p:spPr>
          <a:xfrm>
            <a:off x="8437416" y="911554"/>
            <a:ext cx="2604653" cy="1631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Lic. Biologia</a:t>
            </a:r>
          </a:p>
          <a:p>
            <a:r>
              <a:rPr lang="pt-BR" dirty="0"/>
              <a:t>Lic. Química</a:t>
            </a:r>
          </a:p>
          <a:p>
            <a:r>
              <a:rPr lang="pt-BR" dirty="0"/>
              <a:t>Bach. Administração</a:t>
            </a:r>
          </a:p>
          <a:p>
            <a:r>
              <a:rPr lang="pt-BR" dirty="0"/>
              <a:t>Lic. Matemática</a:t>
            </a:r>
          </a:p>
          <a:p>
            <a:r>
              <a:rPr lang="pt-BR" dirty="0"/>
              <a:t>Lic. Letras, 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E07B58-FD8B-4AAB-A49F-2270E4D64B0D}"/>
              </a:ext>
            </a:extLst>
          </p:cNvPr>
          <p:cNvSpPr txBox="1"/>
          <p:nvPr/>
        </p:nvSpPr>
        <p:spPr>
          <a:xfrm>
            <a:off x="8631379" y="3380633"/>
            <a:ext cx="221672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Institutos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3AE5E9-06E7-4364-874D-7F853473B752}"/>
              </a:ext>
            </a:extLst>
          </p:cNvPr>
          <p:cNvSpPr txBox="1"/>
          <p:nvPr/>
        </p:nvSpPr>
        <p:spPr>
          <a:xfrm>
            <a:off x="8728359" y="5279072"/>
            <a:ext cx="2022764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Faculdades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75A699-009B-443B-A215-A9C3772C336F}"/>
              </a:ext>
            </a:extLst>
          </p:cNvPr>
          <p:cNvSpPr txBox="1"/>
          <p:nvPr/>
        </p:nvSpPr>
        <p:spPr>
          <a:xfrm>
            <a:off x="4537364" y="4975158"/>
            <a:ext cx="3519052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Cursos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AA46A1-3AE7-45E3-8AA1-2D60FD07CE1D}"/>
              </a:ext>
            </a:extLst>
          </p:cNvPr>
          <p:cNvSpPr txBox="1"/>
          <p:nvPr/>
        </p:nvSpPr>
        <p:spPr>
          <a:xfrm>
            <a:off x="623462" y="4821270"/>
            <a:ext cx="324195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POLOS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94A33A3-AC91-439D-BD6A-78C71943396A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3879274" y="1927729"/>
            <a:ext cx="0" cy="843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00277D9-2366-4FAA-AD63-F6BAF1FAD8E3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2344884" y="2970951"/>
            <a:ext cx="9663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0E38D5F-FE95-4567-BAB0-69C0AED77BEC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4662055" y="1727162"/>
            <a:ext cx="727367" cy="5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453EC26-1FAF-4295-8019-127BAA9B8A4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716984" y="1727162"/>
            <a:ext cx="7204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1F35D8B-4B2B-41BF-A011-33F5B867E0D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739743" y="2542770"/>
            <a:ext cx="1" cy="8378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185BBC4-ED0A-421E-A576-39675FA9BFC6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9739741" y="3780743"/>
            <a:ext cx="3" cy="14983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E28A315-F655-435A-852B-5517C44DD9C5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 flipV="1">
            <a:off x="8056416" y="5175213"/>
            <a:ext cx="671943" cy="3039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5D03BB6-49AE-4AC5-B1D7-458D8D5E1CDB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 flipV="1">
            <a:off x="3865419" y="5021325"/>
            <a:ext cx="671945" cy="1538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872E48F-B2C4-4434-BC8D-6CBC7F633868}"/>
              </a:ext>
            </a:extLst>
          </p:cNvPr>
          <p:cNvSpPr txBox="1"/>
          <p:nvPr/>
        </p:nvSpPr>
        <p:spPr>
          <a:xfrm>
            <a:off x="3006435" y="3874654"/>
            <a:ext cx="174567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Prefeitura dos Municípios 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9C6F85CE-817C-4C2D-B4C3-50DF04A0D3AA}"/>
              </a:ext>
            </a:extLst>
          </p:cNvPr>
          <p:cNvCxnSpPr>
            <a:cxnSpLocks/>
            <a:stCxn id="19" idx="0"/>
            <a:endCxn id="4" idx="2"/>
          </p:cNvCxnSpPr>
          <p:nvPr/>
        </p:nvCxnSpPr>
        <p:spPr>
          <a:xfrm flipV="1">
            <a:off x="3879274" y="3171006"/>
            <a:ext cx="0" cy="7036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7B3676D8-D7FA-4CD7-9D83-9F008050BF08}"/>
              </a:ext>
            </a:extLst>
          </p:cNvPr>
          <p:cNvCxnSpPr>
            <a:cxnSpLocks/>
            <a:stCxn id="2" idx="0"/>
            <a:endCxn id="3" idx="1"/>
          </p:cNvCxnSpPr>
          <p:nvPr/>
        </p:nvCxnSpPr>
        <p:spPr>
          <a:xfrm rot="5400000" flipH="1" flipV="1">
            <a:off x="2068948" y="1435575"/>
            <a:ext cx="735445" cy="1319645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7FCB7215-33C5-4668-B090-3D4642C9C894}"/>
              </a:ext>
            </a:extLst>
          </p:cNvPr>
          <p:cNvCxnSpPr>
            <a:cxnSpLocks/>
            <a:stCxn id="2" idx="2"/>
            <a:endCxn id="19" idx="1"/>
          </p:cNvCxnSpPr>
          <p:nvPr/>
        </p:nvCxnSpPr>
        <p:spPr>
          <a:xfrm rot="16200000" flipH="1">
            <a:off x="2016734" y="3238895"/>
            <a:ext cx="749815" cy="1229587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8F8E16B-27E5-4E18-85BC-8B8CE97A6163}"/>
              </a:ext>
            </a:extLst>
          </p:cNvPr>
          <p:cNvSpPr txBox="1"/>
          <p:nvPr/>
        </p:nvSpPr>
        <p:spPr>
          <a:xfrm>
            <a:off x="782782" y="561850"/>
            <a:ext cx="750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Fluxo </a:t>
            </a:r>
            <a:r>
              <a:rPr 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EaD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9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EC460D-8B63-4CF0-91CF-7318625370AE}"/>
              </a:ext>
            </a:extLst>
          </p:cNvPr>
          <p:cNvSpPr txBox="1"/>
          <p:nvPr/>
        </p:nvSpPr>
        <p:spPr>
          <a:xfrm>
            <a:off x="484917" y="3671456"/>
            <a:ext cx="2466109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Secretaria do polo UAB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6CB16C-3A2E-4617-8938-8E01A9877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79" y="358538"/>
            <a:ext cx="1044775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defTabSz="914400">
              <a:buFont typeface="Arial" panose="020B0604020202020204" pitchFamily="34" charset="0"/>
              <a:buChar char="•"/>
            </a:pPr>
            <a:r>
              <a:rPr lang="pt-BR" alt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Fluxo Administrativo nas Secretarias dos Cursos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AB5C00-00CD-400B-85B3-D3C5D2C1E74D}"/>
              </a:ext>
            </a:extLst>
          </p:cNvPr>
          <p:cNvSpPr txBox="1"/>
          <p:nvPr/>
        </p:nvSpPr>
        <p:spPr>
          <a:xfrm>
            <a:off x="484917" y="5136242"/>
            <a:ext cx="246610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Entrada de Documentos estudantis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E0670D-A567-4E0D-A1DE-4AEB4A458C32}"/>
              </a:ext>
            </a:extLst>
          </p:cNvPr>
          <p:cNvSpPr txBox="1"/>
          <p:nvPr/>
        </p:nvSpPr>
        <p:spPr>
          <a:xfrm>
            <a:off x="3457701" y="3234706"/>
            <a:ext cx="2777835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Institutos – ICEN/ ICB/ ILC/IEMCI/ICSA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FE72606-43EC-4FDE-8E0F-9BC576731AA7}"/>
              </a:ext>
            </a:extLst>
          </p:cNvPr>
          <p:cNvSpPr txBox="1"/>
          <p:nvPr/>
        </p:nvSpPr>
        <p:spPr>
          <a:xfrm>
            <a:off x="6794332" y="2375183"/>
            <a:ext cx="2126672" cy="34778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Faculdades:</a:t>
            </a:r>
          </a:p>
          <a:p>
            <a:r>
              <a:rPr lang="pt-BR" dirty="0"/>
              <a:t>Administração</a:t>
            </a:r>
          </a:p>
          <a:p>
            <a:r>
              <a:rPr lang="pt-BR" dirty="0"/>
              <a:t>Biblioteconomia</a:t>
            </a:r>
          </a:p>
          <a:p>
            <a:r>
              <a:rPr lang="pt-BR" dirty="0"/>
              <a:t>Letras</a:t>
            </a:r>
          </a:p>
          <a:p>
            <a:r>
              <a:rPr lang="pt-BR" dirty="0"/>
              <a:t>Biologia</a:t>
            </a:r>
          </a:p>
          <a:p>
            <a:r>
              <a:rPr lang="pt-BR" dirty="0"/>
              <a:t>Química</a:t>
            </a:r>
          </a:p>
          <a:p>
            <a:r>
              <a:rPr lang="pt-BR" dirty="0"/>
              <a:t>Matemática</a:t>
            </a:r>
          </a:p>
          <a:p>
            <a:r>
              <a:rPr lang="pt-BR" dirty="0"/>
              <a:t>Física</a:t>
            </a:r>
          </a:p>
          <a:p>
            <a:r>
              <a:rPr lang="pt-BR" dirty="0"/>
              <a:t>Educação Matemática e Científica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E7874D6-2558-4236-B527-1AA7B992AA95}"/>
              </a:ext>
            </a:extLst>
          </p:cNvPr>
          <p:cNvCxnSpPr>
            <a:stCxn id="4" idx="0"/>
            <a:endCxn id="2" idx="2"/>
          </p:cNvCxnSpPr>
          <p:nvPr/>
        </p:nvCxnSpPr>
        <p:spPr>
          <a:xfrm flipV="1">
            <a:off x="1717972" y="4379342"/>
            <a:ext cx="0" cy="7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57192F3-5E8F-43B7-BE94-B91DC369C577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2951026" y="3588649"/>
            <a:ext cx="506675" cy="4367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9E43E93-989D-4870-B49E-B11F423DFBB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235536" y="3588649"/>
            <a:ext cx="558796" cy="5254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FE2E2FB-50E4-4271-AA17-800F27EDCB5C}"/>
              </a:ext>
            </a:extLst>
          </p:cNvPr>
          <p:cNvSpPr txBox="1"/>
          <p:nvPr/>
        </p:nvSpPr>
        <p:spPr>
          <a:xfrm>
            <a:off x="9759356" y="3914065"/>
            <a:ext cx="1572500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Professores 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FAD0853-CE0B-43A6-BC61-B1FA15CAF3BB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 flipV="1">
            <a:off x="8921004" y="4114120"/>
            <a:ext cx="83835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BD5A083C-F82C-4DD0-A66E-B4DA5570E854}"/>
              </a:ext>
            </a:extLst>
          </p:cNvPr>
          <p:cNvCxnSpPr>
            <a:cxnSpLocks/>
          </p:cNvCxnSpPr>
          <p:nvPr/>
        </p:nvCxnSpPr>
        <p:spPr>
          <a:xfrm flipV="1">
            <a:off x="6891972" y="1716714"/>
            <a:ext cx="2536040" cy="658469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E8AE2781-21BE-4158-8807-0E6AB77D3C3D}"/>
              </a:ext>
            </a:extLst>
          </p:cNvPr>
          <p:cNvCxnSpPr>
            <a:cxnSpLocks/>
          </p:cNvCxnSpPr>
          <p:nvPr/>
        </p:nvCxnSpPr>
        <p:spPr>
          <a:xfrm>
            <a:off x="7675808" y="5853058"/>
            <a:ext cx="1752204" cy="298847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C879C39-E3F2-4125-94C4-2EC462D29369}"/>
              </a:ext>
            </a:extLst>
          </p:cNvPr>
          <p:cNvSpPr txBox="1"/>
          <p:nvPr/>
        </p:nvSpPr>
        <p:spPr>
          <a:xfrm>
            <a:off x="9438700" y="1366989"/>
            <a:ext cx="2278882" cy="16312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Núcleo de Inovação e Tecnologias Aplicadas a Ensino e Extensão (NITAe²) 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6B7E0D1-1670-4397-8868-98855E24B5D8}"/>
              </a:ext>
            </a:extLst>
          </p:cNvPr>
          <p:cNvSpPr txBox="1"/>
          <p:nvPr/>
        </p:nvSpPr>
        <p:spPr>
          <a:xfrm>
            <a:off x="9428013" y="5346356"/>
            <a:ext cx="2168245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Órgãos da UFPA</a:t>
            </a:r>
          </a:p>
          <a:p>
            <a:r>
              <a:rPr lang="pt-BR" dirty="0"/>
              <a:t>CTIC, CIAC, PROEX, PROEG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1D1B47E-D440-4D80-B684-287AB2E211F2}"/>
              </a:ext>
            </a:extLst>
          </p:cNvPr>
          <p:cNvCxnSpPr>
            <a:cxnSpLocks/>
            <a:stCxn id="2" idx="0"/>
            <a:endCxn id="35" idx="2"/>
          </p:cNvCxnSpPr>
          <p:nvPr/>
        </p:nvCxnSpPr>
        <p:spPr>
          <a:xfrm flipV="1">
            <a:off x="1717972" y="2737683"/>
            <a:ext cx="117597" cy="9337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49FF049-6415-43AC-ABA7-5955FE728765}"/>
              </a:ext>
            </a:extLst>
          </p:cNvPr>
          <p:cNvSpPr txBox="1"/>
          <p:nvPr/>
        </p:nvSpPr>
        <p:spPr>
          <a:xfrm>
            <a:off x="628079" y="1414244"/>
            <a:ext cx="2414979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Núcleo de Inovação e Tecnologias Aplicadas a Ensino e Extensão (NITAe²) </a:t>
            </a:r>
          </a:p>
        </p:txBody>
      </p:sp>
    </p:spTree>
    <p:extLst>
      <p:ext uri="{BB962C8B-B14F-4D97-AF65-F5344CB8AC3E}">
        <p14:creationId xmlns:p14="http://schemas.microsoft.com/office/powerpoint/2010/main" val="234365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C96374-6DF1-4E84-AA5C-C2ED3441B3FE}"/>
              </a:ext>
            </a:extLst>
          </p:cNvPr>
          <p:cNvSpPr txBox="1"/>
          <p:nvPr/>
        </p:nvSpPr>
        <p:spPr>
          <a:xfrm>
            <a:off x="775854" y="343146"/>
            <a:ext cx="987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Fluxo Administrativo e Pedagógico da Faculdade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B0C2BD-EDA9-447C-98D9-76B3A975BB85}"/>
              </a:ext>
            </a:extLst>
          </p:cNvPr>
          <p:cNvSpPr txBox="1"/>
          <p:nvPr/>
        </p:nvSpPr>
        <p:spPr>
          <a:xfrm>
            <a:off x="3241966" y="2135853"/>
            <a:ext cx="1136072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Técnicos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4508B5-CA2E-4CB6-9DB5-40AE5A6F4283}"/>
              </a:ext>
            </a:extLst>
          </p:cNvPr>
          <p:cNvSpPr txBox="1"/>
          <p:nvPr/>
        </p:nvSpPr>
        <p:spPr>
          <a:xfrm>
            <a:off x="446811" y="3151612"/>
            <a:ext cx="1839189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Faculdades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77FA1-BE30-47DB-B398-C444CC215499}"/>
              </a:ext>
            </a:extLst>
          </p:cNvPr>
          <p:cNvSpPr txBox="1"/>
          <p:nvPr/>
        </p:nvSpPr>
        <p:spPr>
          <a:xfrm>
            <a:off x="3231576" y="2852533"/>
            <a:ext cx="1136072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Diretor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E5CAF3-BDC5-47BF-AE00-2EE7FBB6ADBF}"/>
              </a:ext>
            </a:extLst>
          </p:cNvPr>
          <p:cNvSpPr txBox="1"/>
          <p:nvPr/>
        </p:nvSpPr>
        <p:spPr>
          <a:xfrm>
            <a:off x="3186547" y="3701356"/>
            <a:ext cx="1246908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Docentes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A75C5E-52BF-4F6A-9768-A8C5B9899F8D}"/>
              </a:ext>
            </a:extLst>
          </p:cNvPr>
          <p:cNvSpPr txBox="1"/>
          <p:nvPr/>
        </p:nvSpPr>
        <p:spPr>
          <a:xfrm>
            <a:off x="2930238" y="4494137"/>
            <a:ext cx="1759527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Coordenador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314E4F-CA9D-4054-B043-27921EB6820F}"/>
              </a:ext>
            </a:extLst>
          </p:cNvPr>
          <p:cNvSpPr txBox="1"/>
          <p:nvPr/>
        </p:nvSpPr>
        <p:spPr>
          <a:xfrm>
            <a:off x="5486391" y="3032004"/>
            <a:ext cx="206433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Cursos de Graduação em Química </a:t>
            </a:r>
            <a:r>
              <a:rPr lang="pt-BR" dirty="0" err="1"/>
              <a:t>EaD</a:t>
            </a:r>
            <a:endParaRPr lang="pt-BR" dirty="0"/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4AF9B2CB-D109-42EC-ADD7-F464C4EAD78F}"/>
              </a:ext>
            </a:extLst>
          </p:cNvPr>
          <p:cNvSpPr/>
          <p:nvPr/>
        </p:nvSpPr>
        <p:spPr>
          <a:xfrm>
            <a:off x="2382982" y="1634836"/>
            <a:ext cx="637309" cy="3810000"/>
          </a:xfrm>
          <a:prstGeom prst="leftBrac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9BC533C3-D028-43C8-9080-F2D7CBAA45BB}"/>
              </a:ext>
            </a:extLst>
          </p:cNvPr>
          <p:cNvSpPr/>
          <p:nvPr/>
        </p:nvSpPr>
        <p:spPr>
          <a:xfrm rot="10800000">
            <a:off x="4641269" y="1634836"/>
            <a:ext cx="637309" cy="3810000"/>
          </a:xfrm>
          <a:prstGeom prst="leftBrac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C7CED2-8D62-4530-8FDA-5DDDEA6CF295}"/>
              </a:ext>
            </a:extLst>
          </p:cNvPr>
          <p:cNvSpPr txBox="1"/>
          <p:nvPr/>
        </p:nvSpPr>
        <p:spPr>
          <a:xfrm>
            <a:off x="8049492" y="3339780"/>
            <a:ext cx="1246908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Docentes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A6FB67-31C8-4774-985D-B3AB6E5CCC41}"/>
              </a:ext>
            </a:extLst>
          </p:cNvPr>
          <p:cNvSpPr txBox="1"/>
          <p:nvPr/>
        </p:nvSpPr>
        <p:spPr>
          <a:xfrm>
            <a:off x="10751128" y="3339780"/>
            <a:ext cx="1246908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Discente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9BF4773-8A50-4789-8B8B-53A142F647CB}"/>
              </a:ext>
            </a:extLst>
          </p:cNvPr>
          <p:cNvSpPr txBox="1"/>
          <p:nvPr/>
        </p:nvSpPr>
        <p:spPr>
          <a:xfrm>
            <a:off x="9407236" y="1981965"/>
            <a:ext cx="124690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Tutor a distância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33610D-EECA-48F8-ABB3-8BA348250A7E}"/>
              </a:ext>
            </a:extLst>
          </p:cNvPr>
          <p:cNvSpPr txBox="1"/>
          <p:nvPr/>
        </p:nvSpPr>
        <p:spPr>
          <a:xfrm>
            <a:off x="9344890" y="4494137"/>
            <a:ext cx="137160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dirty="0"/>
              <a:t>Tutor presencial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88C6536A-6078-4B82-B9A0-54EDFC24AA27}"/>
              </a:ext>
            </a:extLst>
          </p:cNvPr>
          <p:cNvCxnSpPr>
            <a:cxnSpLocks/>
            <a:stCxn id="11" idx="0"/>
            <a:endCxn id="13" idx="1"/>
          </p:cNvCxnSpPr>
          <p:nvPr/>
        </p:nvCxnSpPr>
        <p:spPr>
          <a:xfrm rot="5400000" flipH="1" flipV="1">
            <a:off x="8538155" y="2470699"/>
            <a:ext cx="1003872" cy="73429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77953CD4-07D2-4E19-9471-F7D380765C68}"/>
              </a:ext>
            </a:extLst>
          </p:cNvPr>
          <p:cNvCxnSpPr>
            <a:cxnSpLocks/>
            <a:stCxn id="11" idx="2"/>
            <a:endCxn id="14" idx="1"/>
          </p:cNvCxnSpPr>
          <p:nvPr/>
        </p:nvCxnSpPr>
        <p:spPr>
          <a:xfrm rot="16200000" flipH="1">
            <a:off x="8454823" y="3958013"/>
            <a:ext cx="1108190" cy="671944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4DD91D9F-8434-482E-BB74-8A15C8F7F62C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7550727" y="3539835"/>
            <a:ext cx="49876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E14895B-C4D7-4718-AFC3-8545BADC3102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9296400" y="3539835"/>
            <a:ext cx="14547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B72916E-8352-4474-88EE-33D94DD39054}"/>
              </a:ext>
            </a:extLst>
          </p:cNvPr>
          <p:cNvCxnSpPr>
            <a:cxnSpLocks/>
            <a:stCxn id="13" idx="3"/>
            <a:endCxn id="12" idx="0"/>
          </p:cNvCxnSpPr>
          <p:nvPr/>
        </p:nvCxnSpPr>
        <p:spPr>
          <a:xfrm>
            <a:off x="10654144" y="2335908"/>
            <a:ext cx="720438" cy="10038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1899D8B6-AAB4-48A9-9FB4-91E42F424674}"/>
              </a:ext>
            </a:extLst>
          </p:cNvPr>
          <p:cNvCxnSpPr>
            <a:cxnSpLocks/>
            <a:stCxn id="14" idx="3"/>
            <a:endCxn id="12" idx="2"/>
          </p:cNvCxnSpPr>
          <p:nvPr/>
        </p:nvCxnSpPr>
        <p:spPr>
          <a:xfrm flipV="1">
            <a:off x="10716491" y="3739890"/>
            <a:ext cx="658091" cy="11081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8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2030A00-8716-4BD9-B39E-4163FD0E3D47}"/>
              </a:ext>
            </a:extLst>
          </p:cNvPr>
          <p:cNvSpPr/>
          <p:nvPr/>
        </p:nvSpPr>
        <p:spPr>
          <a:xfrm>
            <a:off x="1704110" y="1595966"/>
            <a:ext cx="881148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 Educação a Distância é a modalidade educacional na qual a mediação didático-pedagógica nos processos de ensino e aprendizagem ocorre com a utilização de meios e tecnologias de informação e comunicação, com estudantes e professores desenvolvendo atividades educativas em lugares ou tempos diversos. Esta definição está presente no Decreto 5.622, de 19.12.2005 (que revoga o Decreto 2.494/98), que regulamenta o Art. 80 da Lei 9.394/96 (LDB) </a:t>
            </a:r>
            <a:r>
              <a:rPr lang="pt-BR" sz="28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1A2A70-931C-4FA8-87D9-A93117F38513}"/>
              </a:ext>
            </a:extLst>
          </p:cNvPr>
          <p:cNvSpPr txBox="1"/>
          <p:nvPr/>
        </p:nvSpPr>
        <p:spPr>
          <a:xfrm>
            <a:off x="775855" y="343146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Educação a Distância</a:t>
            </a:r>
          </a:p>
        </p:txBody>
      </p:sp>
    </p:spTree>
    <p:extLst>
      <p:ext uri="{BB962C8B-B14F-4D97-AF65-F5344CB8AC3E}">
        <p14:creationId xmlns:p14="http://schemas.microsoft.com/office/powerpoint/2010/main" val="1739920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60FC09C7-BD75-4D5B-91BF-75D30173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2206480"/>
            <a:ext cx="2449512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b="1" dirty="0"/>
              <a:t>Processo educativo </a:t>
            </a:r>
          </a:p>
          <a:p>
            <a:pPr algn="ctr"/>
            <a:r>
              <a:rPr lang="pt-BR" b="1" dirty="0"/>
              <a:t>de qualidade</a:t>
            </a:r>
          </a:p>
          <a:p>
            <a:pPr algn="ctr"/>
            <a:r>
              <a:rPr lang="pt-BR" b="1" dirty="0"/>
              <a:t>Discente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51B72BF4-04C9-41DD-B55D-D3AEF6B6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269855"/>
            <a:ext cx="14398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b="1"/>
              <a:t>Tutor à </a:t>
            </a:r>
          </a:p>
          <a:p>
            <a:pPr algn="ctr"/>
            <a:r>
              <a:rPr lang="pt-BR" b="1"/>
              <a:t>distância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46C2C40-D0AE-4707-B4F5-F60293D9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1341292"/>
            <a:ext cx="1439862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b="1" dirty="0"/>
              <a:t>Professor 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90A96B44-CDDB-4178-BDE4-6FA09BE62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532" y="5589442"/>
            <a:ext cx="1439862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b="1" dirty="0"/>
              <a:t>Tutor </a:t>
            </a:r>
          </a:p>
          <a:p>
            <a:pPr algn="ctr"/>
            <a:r>
              <a:rPr lang="pt-BR" b="1" dirty="0"/>
              <a:t>Presencial</a:t>
            </a: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F330D071-B33D-4F37-AFB5-483DE2EAF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2277917"/>
            <a:ext cx="1439862" cy="863600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4148E699-1883-4106-A94E-62B165237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4078142"/>
            <a:ext cx="0" cy="1511300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3FD4633F-A3EB-4A13-98FB-9E9430DAF5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5863" y="2349355"/>
            <a:ext cx="1439862" cy="792162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E0CE806B-E244-4E4B-B031-B5B59DCE6288}"/>
              </a:ext>
            </a:extLst>
          </p:cNvPr>
          <p:cNvSpPr>
            <a:spLocks/>
          </p:cNvSpPr>
          <p:nvPr/>
        </p:nvSpPr>
        <p:spPr bwMode="auto">
          <a:xfrm>
            <a:off x="3432175" y="1053955"/>
            <a:ext cx="5400675" cy="503237"/>
          </a:xfrm>
          <a:custGeom>
            <a:avLst/>
            <a:gdLst>
              <a:gd name="T0" fmla="*/ 0 w 3402"/>
              <a:gd name="T1" fmla="*/ 382781 h 188"/>
              <a:gd name="T2" fmla="*/ 2520950 w 3402"/>
              <a:gd name="T3" fmla="*/ 18738 h 188"/>
              <a:gd name="T4" fmla="*/ 5400675 w 3402"/>
              <a:gd name="T5" fmla="*/ 503237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02" h="188">
                <a:moveTo>
                  <a:pt x="0" y="143"/>
                </a:moveTo>
                <a:cubicBezTo>
                  <a:pt x="510" y="71"/>
                  <a:pt x="1021" y="0"/>
                  <a:pt x="1588" y="7"/>
                </a:cubicBezTo>
                <a:cubicBezTo>
                  <a:pt x="2155" y="14"/>
                  <a:pt x="2778" y="101"/>
                  <a:pt x="3402" y="188"/>
                </a:cubicBezTo>
              </a:path>
            </a:pathLst>
          </a:custGeom>
          <a:noFill/>
          <a:ln w="76200" cmpd="sng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B8D6652-A620-495E-9BAB-0D5C4416069A}"/>
              </a:ext>
            </a:extLst>
          </p:cNvPr>
          <p:cNvSpPr>
            <a:spLocks/>
          </p:cNvSpPr>
          <p:nvPr/>
        </p:nvSpPr>
        <p:spPr bwMode="auto">
          <a:xfrm rot="-7698690">
            <a:off x="1523206" y="4402786"/>
            <a:ext cx="4606925" cy="503238"/>
          </a:xfrm>
          <a:custGeom>
            <a:avLst/>
            <a:gdLst>
              <a:gd name="T0" fmla="*/ 0 w 3402"/>
              <a:gd name="T1" fmla="*/ 382782 h 188"/>
              <a:gd name="T2" fmla="*/ 2150440 w 3402"/>
              <a:gd name="T3" fmla="*/ 18738 h 188"/>
              <a:gd name="T4" fmla="*/ 4606925 w 3402"/>
              <a:gd name="T5" fmla="*/ 503238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02" h="188">
                <a:moveTo>
                  <a:pt x="0" y="143"/>
                </a:moveTo>
                <a:cubicBezTo>
                  <a:pt x="510" y="71"/>
                  <a:pt x="1021" y="0"/>
                  <a:pt x="1588" y="7"/>
                </a:cubicBezTo>
                <a:cubicBezTo>
                  <a:pt x="2155" y="14"/>
                  <a:pt x="2778" y="101"/>
                  <a:pt x="3402" y="188"/>
                </a:cubicBezTo>
              </a:path>
            </a:pathLst>
          </a:custGeom>
          <a:noFill/>
          <a:ln w="76200" cmpd="sng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51B07B60-F7F9-49D6-B8EE-C8F1204364FB}"/>
              </a:ext>
            </a:extLst>
          </p:cNvPr>
          <p:cNvSpPr>
            <a:spLocks/>
          </p:cNvSpPr>
          <p:nvPr/>
        </p:nvSpPr>
        <p:spPr bwMode="auto">
          <a:xfrm rot="7384893">
            <a:off x="6456363" y="4232129"/>
            <a:ext cx="4535488" cy="792163"/>
          </a:xfrm>
          <a:custGeom>
            <a:avLst/>
            <a:gdLst>
              <a:gd name="T0" fmla="*/ 0 w 3402"/>
              <a:gd name="T1" fmla="*/ 602550 h 188"/>
              <a:gd name="T2" fmla="*/ 2117094 w 3402"/>
              <a:gd name="T3" fmla="*/ 29495 h 188"/>
              <a:gd name="T4" fmla="*/ 4535488 w 3402"/>
              <a:gd name="T5" fmla="*/ 792163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02" h="188">
                <a:moveTo>
                  <a:pt x="0" y="143"/>
                </a:moveTo>
                <a:cubicBezTo>
                  <a:pt x="510" y="71"/>
                  <a:pt x="1021" y="0"/>
                  <a:pt x="1588" y="7"/>
                </a:cubicBezTo>
                <a:cubicBezTo>
                  <a:pt x="2155" y="14"/>
                  <a:pt x="2778" y="101"/>
                  <a:pt x="3402" y="188"/>
                </a:cubicBezTo>
              </a:path>
            </a:pathLst>
          </a:custGeom>
          <a:noFill/>
          <a:ln w="76200" cmpd="sng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D73F9C-BAF6-4875-9BDB-2165A5EE0210}"/>
              </a:ext>
            </a:extLst>
          </p:cNvPr>
          <p:cNvSpPr txBox="1"/>
          <p:nvPr/>
        </p:nvSpPr>
        <p:spPr>
          <a:xfrm>
            <a:off x="775855" y="343146"/>
            <a:ext cx="5985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Educativo</a:t>
            </a:r>
          </a:p>
        </p:txBody>
      </p:sp>
    </p:spTree>
    <p:extLst>
      <p:ext uri="{BB962C8B-B14F-4D97-AF65-F5344CB8AC3E}">
        <p14:creationId xmlns:p14="http://schemas.microsoft.com/office/powerpoint/2010/main" val="982747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8C4FC4-3F58-4246-99D7-C8F66DEDB6B9}"/>
              </a:ext>
            </a:extLst>
          </p:cNvPr>
          <p:cNvSpPr txBox="1"/>
          <p:nvPr/>
        </p:nvSpPr>
        <p:spPr>
          <a:xfrm>
            <a:off x="775855" y="343146"/>
            <a:ext cx="5985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Professor – Tutor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BCAA92-D1F8-4ACD-9300-1116EF86EF5B}"/>
              </a:ext>
            </a:extLst>
          </p:cNvPr>
          <p:cNvSpPr/>
          <p:nvPr/>
        </p:nvSpPr>
        <p:spPr>
          <a:xfrm>
            <a:off x="678873" y="3826731"/>
            <a:ext cx="1102821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O corpo de tutores desempenha papel de fundamental importância no processo educacional de cursos superiores a distância [...]. O tutor deve ser compreendido como um dos sujeitos que participa ativamente da prática pedagógica [...]. Sua principal atribuição é o esclarecimento de dúvidas através de fóruns de discussão pela Internet, pelo telefone, participação em videoconferências, entre outros, de acordo com o projeto pedagógico. (BRASIL, 2007, p. 21).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131701A-C3B5-43EC-85E3-C6AB1CAED050}"/>
              </a:ext>
            </a:extLst>
          </p:cNvPr>
          <p:cNvSpPr/>
          <p:nvPr/>
        </p:nvSpPr>
        <p:spPr>
          <a:xfrm>
            <a:off x="678873" y="1377052"/>
            <a:ext cx="109121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O professor-tutor é um docente que deve possuir domínio, tanto tecnológico quanto didático, de conteúdo. Este profissional, como mediador pedagógico no processo de ensino e aprendizagem, é aquele que também assume a docência e, portanto, deve ter plenas condições de mediar conteúdos e intervir para a aprendizagem (BRUNO; LEMGRUBER, 2009, p.7)</a:t>
            </a:r>
          </a:p>
        </p:txBody>
      </p:sp>
    </p:spTree>
    <p:extLst>
      <p:ext uri="{BB962C8B-B14F-4D97-AF65-F5344CB8AC3E}">
        <p14:creationId xmlns:p14="http://schemas.microsoft.com/office/powerpoint/2010/main" val="17150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7BC59D-26CB-4DFC-96C7-349D7CF149D8}"/>
              </a:ext>
            </a:extLst>
          </p:cNvPr>
          <p:cNvSpPr/>
          <p:nvPr/>
        </p:nvSpPr>
        <p:spPr>
          <a:xfrm>
            <a:off x="928255" y="1374293"/>
            <a:ext cx="106818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Conforme o Anexo I da Resolução CD/FNDE nº 18, de 16 de junho de 2010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Assistir os alunos nas atividades do curso;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Mediar a comunicação de conteúdos entre o professor e os cursistas;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Apoiar o professor da disciplina nas atividades do curso;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Acompanhar as atividades do AVA (Ambiente Virtual de Aprendizagem);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Coordenar as atividades presenciais;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Elaborar os relatórios de regularidade dos alunos e estabelecer e promover contato permanente com os alunos;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tutor também é responsável por aplicar avaliações e elaborar os relatórios de desempenho dos alunos nas atividades</a:t>
            </a:r>
            <a:r>
              <a:rPr lang="pt-BR" sz="2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060A85-815E-4456-B8B4-81761462D0D1}"/>
              </a:ext>
            </a:extLst>
          </p:cNvPr>
          <p:cNvSpPr txBox="1"/>
          <p:nvPr/>
        </p:nvSpPr>
        <p:spPr>
          <a:xfrm>
            <a:off x="775855" y="343146"/>
            <a:ext cx="828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Atribuições do Professor – Tutor </a:t>
            </a:r>
          </a:p>
        </p:txBody>
      </p:sp>
    </p:spTree>
    <p:extLst>
      <p:ext uri="{BB962C8B-B14F-4D97-AF65-F5344CB8AC3E}">
        <p14:creationId xmlns:p14="http://schemas.microsoft.com/office/powerpoint/2010/main" val="103838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D7599-8DC1-4D16-8F39-9647CF2B3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9" y="1408531"/>
            <a:ext cx="10515597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Criada pela Lei nº 3.191, de 2 de julho de 1957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Primeiro reitor foi Mário Braga Henriques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O atual Reitor é o Prof. Dr. Emmanuel Zagury Tourinho, eleito para o quadriênio 2016-2020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 UFPA é constituída por 14 institutos, 7 núcleos, 36 bibliotecas universitárias, dois hospitais universitários e uma escola de aplicação.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O ensino de graduação alcançou a marca de 40.275 mil estudantes; a pós-graduação, em torno de 9.500 estudantes; o ensino fundamental e médio, 1.372 alunos. Há, ainda, 5.651 estudantes matriculados em cursos de ensino técnico e cursos livres das Escolas de Música, Teatro e Dança e de Línguas Estrangeiras.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 maior universidade pública da Amazônia possui 4.142 alunos matriculados no mestrado; e 2.166, no doutorado. São 121 cursos, distribuídos por 40 doutorados, 58 mestrados acadêmicos e 23 mestrados profissionais. Dos 86 programas da UFPA, 12 estão em c</a:t>
            </a:r>
            <a:r>
              <a:rPr lang="pt-BR" i="1" dirty="0"/>
              <a:t>ampi</a:t>
            </a:r>
            <a:r>
              <a:rPr lang="pt-BR" dirty="0"/>
              <a:t> do interior do Estado.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8FEA88-9363-4EA1-B135-A2819E45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9" y="529789"/>
            <a:ext cx="994756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do Pará - UFPA</a:t>
            </a:r>
            <a:endParaRPr lang="pt-BR" alt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07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06AF86-E846-4848-AA1A-CB080B218EC2}"/>
              </a:ext>
            </a:extLst>
          </p:cNvPr>
          <p:cNvSpPr txBox="1"/>
          <p:nvPr/>
        </p:nvSpPr>
        <p:spPr>
          <a:xfrm>
            <a:off x="775855" y="343146"/>
            <a:ext cx="828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Atribuições do Aluno – Tutor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BE3E47F-8AE8-430F-BFE1-B5C03AFB1DEE}"/>
              </a:ext>
            </a:extLst>
          </p:cNvPr>
          <p:cNvSpPr/>
          <p:nvPr/>
        </p:nvSpPr>
        <p:spPr>
          <a:xfrm>
            <a:off x="666427" y="948690"/>
            <a:ext cx="112517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EAD, o aluno: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está sozinho – o aluno tem, durante maior parte do tempo, apenas um contato virtual com professores, tutores e colegas. Para isso, precisa interagir usando ferramentas de comunicação como chats, fóruns e mensagens diretas.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outra relação com o professor – o aluno EAD enxerga o professor como orientador de conteúdos. Ele é muito mais o sujeito que facilita o conhecimento do que o portador dele.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Aprende a se planejar – planejamento é o segredo para um bom aproveitamento no EAD. Com flexibilidade de tempo, o estudante precisa saber quanto tempo irá dedicar, por dia, a cada atividade. Sem isso, seu desempenho pode deixar a desejar.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proativo – para não ficar para trás na turma, o aluno EAD precisa ter uma postura mais proativa diante das disciplinas e da turma. Ele é estimulado o tempo todo a desenvolver sua autonomia diante do aprendizado.</a:t>
            </a:r>
          </a:p>
        </p:txBody>
      </p:sp>
    </p:spTree>
    <p:extLst>
      <p:ext uri="{BB962C8B-B14F-4D97-AF65-F5344CB8AC3E}">
        <p14:creationId xmlns:p14="http://schemas.microsoft.com/office/powerpoint/2010/main" val="48006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298AC2-3D46-4AE3-86D5-D8D5428C961E}"/>
              </a:ext>
            </a:extLst>
          </p:cNvPr>
          <p:cNvSpPr/>
          <p:nvPr/>
        </p:nvSpPr>
        <p:spPr>
          <a:xfrm>
            <a:off x="759417" y="1443841"/>
            <a:ext cx="106938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presente virtualmente – o aluno EAD é, em geral, um aluno virtualmente presente. Isso porque ele tem um tempo de interação ilimitado com outros alunos, tutores e professores. Ou seja: pode expor suas dúvidas a qualquer hora do dia ou da noite, falar com colegas ou recuperar conversas mais antigas a qualquer momento.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mais acostumado a utilizar recursos tecnológicos – isso pode ser um grande diferencial para o futuro profissional. Quem lida melhor com tecnologia tem mais chances no mercado de trabalho.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Aprende a lidar com a diversidade – nos cursos a distância, há uma mistura maior de pessoas de diferentes regiões, idades e culturas. Também atrai uma diversidade maior de pessoas com diferentes formações e qualificações profissionais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592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6644"/>
          </a:xfrm>
        </p:spPr>
        <p:txBody>
          <a:bodyPr>
            <a:normAutofit fontScale="90000"/>
          </a:bodyPr>
          <a:lstStyle/>
          <a:p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Plataforma </a:t>
            </a:r>
            <a:r>
              <a:rPr lang="pt-BR" alt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b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856" t="4228" r="245" b="5074"/>
          <a:stretch/>
        </p:blipFill>
        <p:spPr>
          <a:xfrm>
            <a:off x="695459" y="1365163"/>
            <a:ext cx="10702344" cy="52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-751" t="3854" r="-1126" b="5071"/>
          <a:stretch/>
        </p:blipFill>
        <p:spPr>
          <a:xfrm>
            <a:off x="622852" y="331305"/>
            <a:ext cx="10787270" cy="61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825" t="4756" r="1721" b="4303"/>
          <a:stretch/>
        </p:blipFill>
        <p:spPr>
          <a:xfrm>
            <a:off x="304800" y="450574"/>
            <a:ext cx="11529391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0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03E82ED-E1F7-4ED7-B609-20B0A8B1B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5" t="9040" r="13178" b="16384"/>
          <a:stretch/>
        </p:blipFill>
        <p:spPr>
          <a:xfrm>
            <a:off x="1516250" y="1637145"/>
            <a:ext cx="9159498" cy="511444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76C52EC-1940-4E07-A0E2-C0AE7E0E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24" y="699275"/>
            <a:ext cx="1106555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/>
            <a:r>
              <a:rPr lang="pt-BR" alt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integrado de Gestão de atividades Acadêmicas-SIGAA</a:t>
            </a:r>
          </a:p>
        </p:txBody>
      </p:sp>
    </p:spTree>
    <p:extLst>
      <p:ext uri="{BB962C8B-B14F-4D97-AF65-F5344CB8AC3E}">
        <p14:creationId xmlns:p14="http://schemas.microsoft.com/office/powerpoint/2010/main" val="2018565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405" y="476850"/>
            <a:ext cx="10364451" cy="604976"/>
          </a:xfrm>
        </p:spPr>
        <p:txBody>
          <a:bodyPr>
            <a:normAutofit fontScale="90000"/>
          </a:bodyPr>
          <a:lstStyle/>
          <a:p>
            <a:b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SIGAA – sigaa.ufpa.br</a:t>
            </a:r>
            <a:b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1455314"/>
            <a:ext cx="10805374" cy="5061398"/>
          </a:xfrm>
        </p:spPr>
      </p:pic>
    </p:spTree>
    <p:extLst>
      <p:ext uri="{BB962C8B-B14F-4D97-AF65-F5344CB8AC3E}">
        <p14:creationId xmlns:p14="http://schemas.microsoft.com/office/powerpoint/2010/main" val="2677074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300037"/>
            <a:ext cx="96869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8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522" t="9012" r="12583" b="5452"/>
          <a:stretch/>
        </p:blipFill>
        <p:spPr>
          <a:xfrm>
            <a:off x="1497496" y="556592"/>
            <a:ext cx="9183758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59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568" t="9577" r="734" b="5225"/>
          <a:stretch/>
        </p:blipFill>
        <p:spPr>
          <a:xfrm>
            <a:off x="755375" y="530085"/>
            <a:ext cx="10959547" cy="57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rtal.ufpa.br/images/cabecalho2.png">
            <a:extLst>
              <a:ext uri="{FF2B5EF4-FFF2-40B4-BE49-F238E27FC236}">
                <a16:creationId xmlns:a16="http://schemas.microsoft.com/office/drawing/2014/main" id="{E2A1679E-5D34-4311-A6E6-EB10E7CD8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8" y="2403331"/>
            <a:ext cx="11717635" cy="22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19443FB-49C4-4C29-A3FB-4876F9AC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9" y="668339"/>
            <a:ext cx="994756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4400" b="1" dirty="0">
                <a:cs typeface="Arial" panose="020B0604020202020204" pitchFamily="34" charset="0"/>
              </a:rPr>
              <a:t>Missão</a:t>
            </a:r>
            <a:endParaRPr lang="pt-BR" altLang="pt-BR" sz="4400" dirty="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2711A8-B89D-42CB-80E1-D3283AE9C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910" y="1350403"/>
            <a:ext cx="10584872" cy="91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Produzir, socializar e transformar o conhecimento na Amazônia para a formação de cidadãos capazes de promover a construção de uma sociedade inclusiva e sustentável.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0E2A64-930A-41BC-82A1-DED34B83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9" y="4641273"/>
            <a:ext cx="994756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4400" b="1" dirty="0">
                <a:cs typeface="Arial" panose="020B0604020202020204" pitchFamily="34" charset="0"/>
              </a:rPr>
              <a:t>Visão</a:t>
            </a:r>
            <a:endParaRPr lang="pt-BR" altLang="pt-BR" sz="4400" dirty="0"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B4A505-EBBC-4FDC-A86F-268C9448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910" y="5217198"/>
            <a:ext cx="10584872" cy="13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Ser reconhecida nacionalmente e internacionalmente pela qualidade no ensino, na produção de conhecimento e em práticas sustentáveis, criativas e inovadoras integradas à sociedade.</a:t>
            </a:r>
          </a:p>
        </p:txBody>
      </p:sp>
    </p:spTree>
    <p:extLst>
      <p:ext uri="{BB962C8B-B14F-4D97-AF65-F5344CB8AC3E}">
        <p14:creationId xmlns:p14="http://schemas.microsoft.com/office/powerpoint/2010/main" val="503739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99" t="4099" r="7618" b="4918"/>
          <a:stretch/>
        </p:blipFill>
        <p:spPr>
          <a:xfrm>
            <a:off x="1232452" y="450574"/>
            <a:ext cx="9554818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9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276" t="4574" r="13335" b="8651"/>
          <a:stretch/>
        </p:blipFill>
        <p:spPr>
          <a:xfrm>
            <a:off x="1057562" y="232006"/>
            <a:ext cx="9939130" cy="63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6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9947" t="3993" r="7165" b="4880"/>
          <a:stretch/>
        </p:blipFill>
        <p:spPr>
          <a:xfrm>
            <a:off x="861391" y="371062"/>
            <a:ext cx="10230680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3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1E6C34C-8697-4FA9-A47D-C981981C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9" y="668339"/>
            <a:ext cx="994756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4400" b="1" dirty="0">
                <a:cs typeface="Arial" panose="020B0604020202020204" pitchFamily="34" charset="0"/>
              </a:rPr>
              <a:t>Princípios</a:t>
            </a:r>
            <a:endParaRPr lang="pt-BR" altLang="pt-BR" sz="4400" dirty="0"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34F63C-83E3-492D-AB7E-89F1BF54C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346" y="1660356"/>
            <a:ext cx="10584872" cy="414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 universalização do conhecimento;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O respeito à ética e à diversidade étnica, cultural, biológica, de gênero e de orientação sexual;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O pluralismo de ideias e de pensamento;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O ensino público e gratuito;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 indissociabilidade entre ensino, pesquisa e extensão;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 flexibilidade de métodos, critérios e procedimentos acadêmicos;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 excelência acadêmica;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 defesa dos direitos humanos e a preservação do meio ambiente.</a:t>
            </a:r>
          </a:p>
        </p:txBody>
      </p:sp>
    </p:spTree>
    <p:extLst>
      <p:ext uri="{BB962C8B-B14F-4D97-AF65-F5344CB8AC3E}">
        <p14:creationId xmlns:p14="http://schemas.microsoft.com/office/powerpoint/2010/main" val="193761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110C08-0DC2-4C4F-91B8-B2397229F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6" t="13738" r="2233" b="13737"/>
          <a:stretch/>
        </p:blipFill>
        <p:spPr>
          <a:xfrm>
            <a:off x="444352" y="1371879"/>
            <a:ext cx="3639765" cy="5084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4938D4-9A15-46C6-83B7-482FD93D6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9" y="460517"/>
            <a:ext cx="994756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Estatuto e Regimento Geral</a:t>
            </a:r>
            <a:endParaRPr lang="pt-BR" alt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BC6876-EBFD-4873-AEA8-3A2138C2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346" y="1233332"/>
            <a:ext cx="7467600" cy="5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Publicado no Diário Oficial do Estado do Pará de 29/12/2006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Art. 1º O presente Regimento Geral disciplina os aspectos gerais e comuns da estruturação e do funcionamento dos órgãos e serviços da Universidade Federal do Pará (UFPA), cujo Estatuto regulamenta.</a:t>
            </a:r>
          </a:p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Parágrafo único. As normas deste Regimento serão complementadas pelas Resoluções dos Conselhos Deliberativos Superiores e pelos Regimentos Internos das Unidades, Subunidades acadêmicas, das Unidades Acadêmicas Especiais, da Reitoria e dos Órgãos Suplementares, no que devam compreender de específico. </a:t>
            </a:r>
          </a:p>
        </p:txBody>
      </p:sp>
    </p:spTree>
    <p:extLst>
      <p:ext uri="{BB962C8B-B14F-4D97-AF65-F5344CB8AC3E}">
        <p14:creationId xmlns:p14="http://schemas.microsoft.com/office/powerpoint/2010/main" val="79321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ortal.ufpa.br/images/Organograma%20da%20Universidade%20Federal%20do%20Par%C3%A1%20UFPA%20.png">
            <a:extLst>
              <a:ext uri="{FF2B5EF4-FFF2-40B4-BE49-F238E27FC236}">
                <a16:creationId xmlns:a16="http://schemas.microsoft.com/office/drawing/2014/main" id="{4CC018DD-A0DB-4716-9C16-63FC9416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E1D19DA-9DDF-4F60-B64E-751CE134D8A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528557" y="2990418"/>
            <a:ext cx="588344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06700" algn="ctr"/>
                <a:tab pos="5611813" algn="r"/>
              </a:tabLst>
            </a:pPr>
            <a:r>
              <a:rPr lang="pt-BR" alt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Organograma</a:t>
            </a:r>
            <a:endParaRPr lang="pt-BR" alt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FBB2E0-2B82-43E0-99AF-3AE1800DC8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52364" y="2796454"/>
            <a:ext cx="588344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06700" algn="ctr"/>
                <a:tab pos="5611813" algn="r"/>
              </a:tabLst>
            </a:pPr>
            <a:r>
              <a:rPr lang="pt-BR" alt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Organograma</a:t>
            </a:r>
            <a:endParaRPr lang="pt-BR" alt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2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1983A5-2BF9-473F-8EE5-152E657E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9" y="405097"/>
            <a:ext cx="994756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4400" b="1" dirty="0">
                <a:cs typeface="Arial" panose="020B0604020202020204" pitchFamily="34" charset="0"/>
              </a:rPr>
              <a:t>Resumindo</a:t>
            </a:r>
            <a:endParaRPr lang="pt-BR" altLang="pt-BR" sz="4400" dirty="0"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0C3AB3C-0D39-4765-8C55-21BBE8A95A68}"/>
              </a:ext>
            </a:extLst>
          </p:cNvPr>
          <p:cNvSpPr/>
          <p:nvPr/>
        </p:nvSpPr>
        <p:spPr>
          <a:xfrm>
            <a:off x="1316181" y="1367915"/>
            <a:ext cx="9282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UFPA foi criada pela Lei nº 3.191, de 2 de julho de 1957.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Campi: Abaetetuba, Altamira, Ananindeua, Belém, Bragança, Breves, Cametá, Capanema, Castanhal, Salinópolis, Soure e Tucuruí.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Sede: Cidade Universitária Professor José da Silveira Netto – Belém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Orçamento Executado em 2016: R$ 1.359.373.371,92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População Universitária: 62.039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7BFF03F-E470-4C9B-9BBF-1CE3F33E673F}"/>
              </a:ext>
            </a:extLst>
          </p:cNvPr>
          <p:cNvSpPr/>
          <p:nvPr/>
        </p:nvSpPr>
        <p:spPr>
          <a:xfrm>
            <a:off x="526475" y="3122241"/>
            <a:ext cx="609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Reitor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Emmanuel Zagury Tourinho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Vice-Reitor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Gilmar Pereira da Silva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Chefe de Gabinete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Marcelo Galvão Baptista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Pró-Reitor de Administração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João Cauby de Almeida Júnior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Pró-Reitor de Ensino de Graduação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Edmar Tavares da Costa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Pró-Reitor de Extensão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Nelson José de Souza Júnior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Pró-Reitora de Desenvolvimento e Gestão de Pessoal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Karla Andreza Duarte Pinheiro de Miranda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67E4BF4-3B17-4897-9683-AB8C385ADE7E}"/>
              </a:ext>
            </a:extLst>
          </p:cNvPr>
          <p:cNvSpPr/>
          <p:nvPr/>
        </p:nvSpPr>
        <p:spPr>
          <a:xfrm>
            <a:off x="5818910" y="340113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Pró-Reitor de Pesquisa e Pós-Graduação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Rômulo Simões Angélica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Pró-Reitora de Planejamento e Desenvolvimento Institucional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Raquel Trindade Borges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Pró-Reitor de Relações Internacionais</a:t>
            </a:r>
          </a:p>
          <a:p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Horacio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Schneider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Prefeito do Campus Universitário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Eliomar Azevedo do Carmo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Procuradora Geral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Fernanda Ribeiro Monte Santo Andrade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Diretor Executivo da FADESP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Fernando Arthur de Freitas Neves</a:t>
            </a:r>
          </a:p>
        </p:txBody>
      </p:sp>
    </p:spTree>
    <p:extLst>
      <p:ext uri="{BB962C8B-B14F-4D97-AF65-F5344CB8AC3E}">
        <p14:creationId xmlns:p14="http://schemas.microsoft.com/office/powerpoint/2010/main" val="135021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BA50BE9-C026-4E34-9537-E8471265F5B8}"/>
              </a:ext>
            </a:extLst>
          </p:cNvPr>
          <p:cNvSpPr/>
          <p:nvPr/>
        </p:nvSpPr>
        <p:spPr>
          <a:xfrm>
            <a:off x="4738255" y="1610602"/>
            <a:ext cx="69549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PDI 2016-2025 da Universidade Federal do Pará sintetiza as referências para o planejamento da instituição ao longo da próxima década.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documento parte do reconhecimento de que, no mundo contemporâneo, produzir conhecimento de ponta e formar recursos humanos de excelente nível são atribuições das instituições universitárias.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Portanto, a universidade a ser construída ao longo dos próximos anos é uma instituição voltada à formação para o trabalho interdisciplinar, para a interação criativa e responsável com as demandas mais fundamentais da sociedade, em que a pesquisa básica, a pesquisa aplicada e a extensão se desenvolvem de modo integrado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21C446-4A11-4FA3-8BC8-1B397616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53" y="2259495"/>
            <a:ext cx="4136781" cy="3103418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A56617-6A13-4FE2-9923-B1BB6F69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8" y="714505"/>
            <a:ext cx="1095894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de </a:t>
            </a:r>
            <a:r>
              <a:rPr lang="pt-BR" altLang="pt-BR" sz="3800" b="1" dirty="0">
                <a:cs typeface="Arial" panose="020B0604020202020204" pitchFamily="34" charset="0"/>
              </a:rPr>
              <a:t>desenvolvimento</a:t>
            </a:r>
            <a:r>
              <a:rPr lang="pt-BR" alt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Institucional (PDI)</a:t>
            </a:r>
            <a:endParaRPr lang="pt-BR" alt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01D8D34-531B-4BB8-B2FC-7BE92F2A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8" y="714505"/>
            <a:ext cx="1095894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Pró-Reitoria</a:t>
            </a:r>
            <a:r>
              <a:rPr lang="pt-BR" alt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altLang="pt-BR" sz="3800" b="1" dirty="0">
                <a:cs typeface="Arial" panose="020B0604020202020204" pitchFamily="34" charset="0"/>
              </a:rPr>
              <a:t>Ensino</a:t>
            </a:r>
            <a:r>
              <a:rPr lang="pt-BR" alt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Graduação (PROEG)</a:t>
            </a:r>
            <a:endParaRPr lang="pt-BR" alt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BCA1F-F43B-4B7B-8A7F-7534A06B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743" y="1572262"/>
            <a:ext cx="255055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3600" b="1" dirty="0">
                <a:cs typeface="Arial" panose="020B0604020202020204" pitchFamily="34" charset="0"/>
              </a:rPr>
              <a:t>Missão</a:t>
            </a:r>
            <a:endParaRPr lang="pt-BR" altLang="pt-BR" sz="3600" dirty="0"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AC5217-2B67-4D6F-A87D-02F268A29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967" y="2143925"/>
            <a:ext cx="581329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Alcançar excelência e modernidade no ensino de graduação.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DB445B-3BB5-439E-AE91-711A2FCDC0D8}"/>
              </a:ext>
            </a:extLst>
          </p:cNvPr>
          <p:cNvSpPr/>
          <p:nvPr/>
        </p:nvSpPr>
        <p:spPr>
          <a:xfrm>
            <a:off x="6289967" y="3909228"/>
            <a:ext cx="5813297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sz="2000" dirty="0">
                <a:latin typeface="Arial" panose="020B0604020202020204" pitchFamily="34" charset="0"/>
              </a:rPr>
              <a:t>A </a:t>
            </a:r>
            <a:r>
              <a:rPr lang="pt-BR" sz="2000" dirty="0" err="1">
                <a:latin typeface="Arial" panose="020B0604020202020204" pitchFamily="34" charset="0"/>
              </a:rPr>
              <a:t>Pró-Reitoria</a:t>
            </a:r>
            <a:r>
              <a:rPr lang="pt-BR" sz="2000" dirty="0">
                <a:latin typeface="Arial" panose="020B0604020202020204" pitchFamily="34" charset="0"/>
              </a:rPr>
              <a:t> de Ensino de Graduação exerce a coordenação das atividades didático-pedagógicas e de administração acadêmica da Instituição.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C8F0FB0-242F-4392-88B6-7F0C0F2C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50" y="3202923"/>
            <a:ext cx="366306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06700" algn="ctr"/>
                <a:tab pos="5611813" algn="r"/>
              </a:tabLst>
            </a:pPr>
            <a:r>
              <a:rPr lang="pt-BR" altLang="pt-BR" sz="3600" b="1" dirty="0">
                <a:cs typeface="Arial" panose="020B0604020202020204" pitchFamily="34" charset="0"/>
              </a:rPr>
              <a:t>Atribuição</a:t>
            </a:r>
            <a:endParaRPr lang="pt-BR" altLang="pt-BR" sz="3600" dirty="0">
              <a:cs typeface="Arial" panose="020B0604020202020204" pitchFamily="34" charset="0"/>
            </a:endParaRPr>
          </a:p>
        </p:txBody>
      </p:sp>
      <p:pic>
        <p:nvPicPr>
          <p:cNvPr id="9220" name="Picture 4" descr="Resultado de imagem para proeg">
            <a:extLst>
              <a:ext uri="{FF2B5EF4-FFF2-40B4-BE49-F238E27FC236}">
                <a16:creationId xmlns:a16="http://schemas.microsoft.com/office/drawing/2014/main" id="{DD271E45-2322-4FFD-8EB9-36AFD983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452850"/>
            <a:ext cx="5527964" cy="27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11188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700</TotalTime>
  <Words>1873</Words>
  <Application>Microsoft Office PowerPoint</Application>
  <PresentationFormat>Widescreen</PresentationFormat>
  <Paragraphs>166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Plataforma moodle </vt:lpstr>
      <vt:lpstr>Apresentação do PowerPoint</vt:lpstr>
      <vt:lpstr>Apresentação do PowerPoint</vt:lpstr>
      <vt:lpstr>Apresentação do PowerPoint</vt:lpstr>
      <vt:lpstr> SIGAA – sigaa.ufpa.br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Faqui</dc:creator>
  <cp:lastModifiedBy>Ivanete</cp:lastModifiedBy>
  <cp:revision>59</cp:revision>
  <dcterms:created xsi:type="dcterms:W3CDTF">2017-10-26T13:42:43Z</dcterms:created>
  <dcterms:modified xsi:type="dcterms:W3CDTF">2023-11-01T21:10:18Z</dcterms:modified>
</cp:coreProperties>
</file>