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1" r:id="rId2"/>
    <p:sldId id="296" r:id="rId3"/>
    <p:sldId id="297" r:id="rId4"/>
    <p:sldId id="277" r:id="rId5"/>
    <p:sldId id="298" r:id="rId6"/>
    <p:sldId id="312" r:id="rId7"/>
    <p:sldId id="283" r:id="rId8"/>
    <p:sldId id="299" r:id="rId9"/>
    <p:sldId id="300" r:id="rId10"/>
    <p:sldId id="286" r:id="rId11"/>
    <p:sldId id="311" r:id="rId12"/>
    <p:sldId id="301" r:id="rId13"/>
    <p:sldId id="310" r:id="rId14"/>
    <p:sldId id="302" r:id="rId15"/>
    <p:sldId id="309" r:id="rId16"/>
    <p:sldId id="308" r:id="rId17"/>
    <p:sldId id="313" r:id="rId18"/>
    <p:sldId id="295" r:id="rId19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918"/>
    <a:srgbClr val="0D3047"/>
    <a:srgbClr val="0B2B41"/>
    <a:srgbClr val="114263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89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notesViewPr>
    <p:cSldViewPr snapToGrid="0">
      <p:cViewPr varScale="1">
        <p:scale>
          <a:sx n="86" d="100"/>
          <a:sy n="86" d="100"/>
        </p:scale>
        <p:origin x="31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ED26647-7AB4-4ECD-86F5-B38C0F21762B}" type="datetime1">
              <a:rPr lang="pt-BR" smtClean="0"/>
              <a:t>14/11/2023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3D57C9-54A6-4BAA-A5CD-C535F9370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57EF83-5380-4C3E-BC27-CE7664BEAEA5}" type="datetime1">
              <a:rPr lang="pt-BR" noProof="0" smtClean="0"/>
              <a:t>14/11/2023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F82289-BCFD-4053-9D06-A9140C63A457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446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91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043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978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414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096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908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8351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590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209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716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749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426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120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774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433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768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56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  <p:sp>
        <p:nvSpPr>
          <p:cNvPr id="12" name="Espaço Reservado para Imagem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Inserir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pt-BR" noProof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pt-BR" noProof="0"/>
              <a:t>Subtítulo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  <p:sp>
        <p:nvSpPr>
          <p:cNvPr id="8" name="Espaço Reservado para o Número do Slide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pt-BR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Imagem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noProof="0"/>
              <a:t>Inserir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pt-BR" noProof="0"/>
              <a:t>Clique para editar o texto Mestre</a:t>
            </a:r>
          </a:p>
        </p:txBody>
      </p:sp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pt-BR" noProof="0"/>
              <a:t>Inserir Imagem</a:t>
            </a:r>
          </a:p>
        </p:txBody>
      </p:sp>
      <p:sp>
        <p:nvSpPr>
          <p:cNvPr id="20" name="Espaço Reservado para o Número do Slide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  <p:sp>
        <p:nvSpPr>
          <p:cNvPr id="5" name="Espaço Reservado para o Número do Slide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pt-BR" noProof="0"/>
              <a:t>Inserir Imagem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pt-BR" noProof="0"/>
              <a:t>TÍTULO</a:t>
            </a:r>
          </a:p>
        </p:txBody>
      </p:sp>
      <p:sp>
        <p:nvSpPr>
          <p:cNvPr id="17" name="Espaço Reservado para Texto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Nome</a:t>
            </a:r>
          </a:p>
        </p:txBody>
      </p:sp>
      <p:sp>
        <p:nvSpPr>
          <p:cNvPr id="18" name="Espaço Reservado para Texto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Telefone</a:t>
            </a:r>
          </a:p>
        </p:txBody>
      </p:sp>
      <p:sp>
        <p:nvSpPr>
          <p:cNvPr id="19" name="Espaço Reservado para Texto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Email</a:t>
            </a:r>
          </a:p>
        </p:txBody>
      </p:sp>
      <p:sp>
        <p:nvSpPr>
          <p:cNvPr id="20" name="Espaço Reservado para Texto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Site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pt-BR" noProof="0"/>
              <a:t>Ícone</a:t>
            </a:r>
          </a:p>
        </p:txBody>
      </p:sp>
      <p:sp>
        <p:nvSpPr>
          <p:cNvPr id="28" name="Espaço Reservado para Conteúdo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pt-BR" noProof="0"/>
              <a:t>Ícone</a:t>
            </a:r>
          </a:p>
        </p:txBody>
      </p:sp>
      <p:sp>
        <p:nvSpPr>
          <p:cNvPr id="29" name="Espaço Reservado para Conteúdo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pt-BR" noProof="0"/>
              <a:t>Ícone</a:t>
            </a:r>
          </a:p>
        </p:txBody>
      </p:sp>
      <p:sp>
        <p:nvSpPr>
          <p:cNvPr id="30" name="Espaço Reservado para Conteúdo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pt-BR" noProof="0"/>
              <a:t>Ícone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pt-BR" noProof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pt-BR" noProof="0"/>
              <a:t>Subtítulo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pt-BR" noProof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pt-BR" noProof="0"/>
              <a:t>Subtítulo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  <p:sp>
        <p:nvSpPr>
          <p:cNvPr id="8" name="Espaço Reservado para o Número do Slide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pt-BR" sz="1200" noProof="0">
              <a:solidFill>
                <a:schemeClr val="bg1"/>
              </a:solidFill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  <p:sp>
        <p:nvSpPr>
          <p:cNvPr id="8" name="Espaço Reservado para o Número do Slide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pt-BR" sz="1200" noProof="0">
              <a:solidFill>
                <a:schemeClr val="bg1"/>
              </a:solidFill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  <p:sp>
        <p:nvSpPr>
          <p:cNvPr id="8" name="Espaço Reservado para o Número do Slide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pt-BR" sz="1200" noProof="0">
              <a:solidFill>
                <a:schemeClr val="bg1"/>
              </a:solidFill>
            </a:endParaRP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0" name="Espaço Reservado para Texto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" name="Espaço Reservado para Conteúdo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Conteúdo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  <p:sp>
        <p:nvSpPr>
          <p:cNvPr id="8" name="Espaço Reservado para o Número do Slide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pt-BR" sz="1200" noProof="0">
              <a:solidFill>
                <a:schemeClr val="bg1"/>
              </a:solidFill>
            </a:endParaRPr>
          </a:p>
        </p:txBody>
      </p:sp>
      <p:sp>
        <p:nvSpPr>
          <p:cNvPr id="9" name="Espaço Reservado para Texto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  <p:sp>
        <p:nvSpPr>
          <p:cNvPr id="12" name="Espaço Reservado para Imagem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Inserir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pt-BR" noProof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pt-BR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  <p:sp>
        <p:nvSpPr>
          <p:cNvPr id="8" name="Espaço Reservado para o Número do Slide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pt-BR" sz="1200" noProof="0">
              <a:solidFill>
                <a:schemeClr val="bg1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" name="Espaço Reservado para Imagem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Inserir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pt-BR" noProof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e Seçã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Inserir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pt-BR" noProof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01 do conteú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pt-BR" noProof="0"/>
              <a:t>Inserir Imagem</a:t>
            </a:r>
          </a:p>
        </p:txBody>
      </p:sp>
      <p:sp>
        <p:nvSpPr>
          <p:cNvPr id="14" name="Espaço Reservado para Texto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pt-BR" noProof="0"/>
              <a:t>Clique para editar o texto Mestre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pt-BR" noProof="0"/>
              <a:t>Clique para editar o texto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</a:p>
        </p:txBody>
      </p:sp>
      <p:sp>
        <p:nvSpPr>
          <p:cNvPr id="16" name="Espaço Reservado para Conteúd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pt-BR" noProof="0"/>
              <a:t>Ícone</a:t>
            </a:r>
          </a:p>
        </p:txBody>
      </p:sp>
      <p:sp>
        <p:nvSpPr>
          <p:cNvPr id="17" name="Espaço Reservado para Conteúdo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pt-BR" noProof="0"/>
              <a:t>Ícone</a:t>
            </a:r>
          </a:p>
        </p:txBody>
      </p:sp>
      <p:sp>
        <p:nvSpPr>
          <p:cNvPr id="18" name="Espaço Reservado para o Número do Slide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02 do conteúd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pt-BR" noProof="0"/>
              <a:t>Inserir Imagem</a:t>
            </a:r>
          </a:p>
        </p:txBody>
      </p:sp>
      <p:sp>
        <p:nvSpPr>
          <p:cNvPr id="14" name="Espaço Reservado para Texto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pt-BR" noProof="0"/>
              <a:t>Clique para editar o texto Mestre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pt-BR" noProof="0"/>
              <a:t>Clique para editar o texto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</a:p>
        </p:txBody>
      </p:sp>
      <p:sp>
        <p:nvSpPr>
          <p:cNvPr id="16" name="Espaço Reservado para Conteúd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Ícone</a:t>
            </a:r>
          </a:p>
        </p:txBody>
      </p:sp>
      <p:sp>
        <p:nvSpPr>
          <p:cNvPr id="17" name="Espaço Reservado para Conteúdo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Ícone</a:t>
            </a:r>
          </a:p>
        </p:txBody>
      </p:sp>
      <p:sp>
        <p:nvSpPr>
          <p:cNvPr id="8" name="Espaço Reservado para Texto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pt-BR" noProof="0"/>
              <a:t>Clique para editar o texto Mestre</a:t>
            </a:r>
          </a:p>
        </p:txBody>
      </p:sp>
      <p:sp>
        <p:nvSpPr>
          <p:cNvPr id="10" name="Espaço Reservado para Conteúdo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Ícone</a:t>
            </a:r>
          </a:p>
        </p:txBody>
      </p:sp>
      <p:sp>
        <p:nvSpPr>
          <p:cNvPr id="11" name="Espaço Reservado para o Número do Slide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vertical 03 do conteú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pt-BR" noProof="0"/>
              <a:t>Inserir Imagem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pt-BR" noProof="0"/>
              <a:t>Clique para editar o texto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</a:p>
        </p:txBody>
      </p:sp>
      <p:sp>
        <p:nvSpPr>
          <p:cNvPr id="16" name="Espaço Reservado para Conteúd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Ícone</a:t>
            </a:r>
          </a:p>
        </p:txBody>
      </p:sp>
      <p:sp>
        <p:nvSpPr>
          <p:cNvPr id="11" name="Espaço Reservado para Texto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pt-BR" noProof="0"/>
              <a:t>Clique para editar o texto Mestre</a:t>
            </a:r>
          </a:p>
        </p:txBody>
      </p:sp>
      <p:sp>
        <p:nvSpPr>
          <p:cNvPr id="12" name="Espaço Reservado para Conteúdo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Ícone</a:t>
            </a:r>
          </a:p>
        </p:txBody>
      </p:sp>
      <p:sp>
        <p:nvSpPr>
          <p:cNvPr id="15" name="Espaço Reservado para o Número do Slide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04 do conteú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pt-BR" noProof="0"/>
              <a:t>Inserir Imagem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pt-BR" noProof="0"/>
              <a:t>Clique para editar o texto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</a:p>
        </p:txBody>
      </p:sp>
      <p:sp>
        <p:nvSpPr>
          <p:cNvPr id="16" name="Espaço Reservado para Conteúd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Ícone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pt-BR" noProof="0"/>
              <a:t>Clique para editar o texto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pt-BR" noProof="0"/>
              <a:t>Clique para editar o estilo de título Mestre</a:t>
            </a:r>
          </a:p>
        </p:txBody>
      </p:sp>
      <p:sp>
        <p:nvSpPr>
          <p:cNvPr id="16" name="Espaço Reservado para Conteúdo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Ícone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/>
            </a:p>
          </p:txBody>
        </p:sp>
      </p:grpSp>
      <p:sp>
        <p:nvSpPr>
          <p:cNvPr id="15" name="Espaço Reservado para o Número do Slide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pt-BR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descr="título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4144" y="649067"/>
            <a:ext cx="4379976" cy="3621024"/>
          </a:xfrm>
        </p:spPr>
        <p:txBody>
          <a:bodyPr rtlCol="0"/>
          <a:lstStyle/>
          <a:p>
            <a:pPr algn="ctr" rtl="0"/>
            <a:r>
              <a:rPr lang="pt-BR" b="1" dirty="0"/>
              <a:t>LICENCIATURA INTEGRADA EM CIÊNCIAS, MATEMÁTICA E LINGUAGENS</a:t>
            </a:r>
          </a:p>
        </p:txBody>
      </p:sp>
      <p:pic>
        <p:nvPicPr>
          <p:cNvPr id="14" name="Espaço Reservado para Imagem 13" descr="Três pessoas sentadas a uma mesa de piquenique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</p:grp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AA02226B-5603-4437-ADF3-B89982ACC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486" y="5490561"/>
            <a:ext cx="1394628" cy="677763"/>
          </a:xfrm>
          <a:prstGeom prst="rect">
            <a:avLst/>
          </a:prstGeom>
        </p:spPr>
      </p:pic>
      <p:pic>
        <p:nvPicPr>
          <p:cNvPr id="17" name="Imagem 16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1970C2A8-7D96-41C4-8926-16D3C90F6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5095" y="5338999"/>
            <a:ext cx="754806" cy="947207"/>
          </a:xfrm>
          <a:prstGeom prst="rect">
            <a:avLst/>
          </a:prstGeom>
        </p:spPr>
      </p:pic>
      <p:pic>
        <p:nvPicPr>
          <p:cNvPr id="19" name="Imagem 18" descr="Logotipo, nome da empresa&#10;&#10;Descrição gerada automaticamente">
            <a:extLst>
              <a:ext uri="{FF2B5EF4-FFF2-40B4-BE49-F238E27FC236}">
                <a16:creationId xmlns:a16="http://schemas.microsoft.com/office/drawing/2014/main" id="{6C7EE179-88E0-4D87-8BCF-4535E792D8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7861" y="5299442"/>
            <a:ext cx="1112710" cy="1112710"/>
          </a:xfrm>
          <a:prstGeom prst="rect">
            <a:avLst/>
          </a:prstGeom>
        </p:spPr>
      </p:pic>
      <p:pic>
        <p:nvPicPr>
          <p:cNvPr id="21" name="Imagem 20" descr="Uma imagem contendo pipa, voando, segurando&#10;&#10;Descrição gerada automaticamente">
            <a:extLst>
              <a:ext uri="{FF2B5EF4-FFF2-40B4-BE49-F238E27FC236}">
                <a16:creationId xmlns:a16="http://schemas.microsoft.com/office/drawing/2014/main" id="{8098EBA4-C94C-4BD0-84A4-13403A85BE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4895" y="5065993"/>
            <a:ext cx="1438368" cy="14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spaço Reservado para Conteúdo 79" descr="Livro Aberto">
            <a:extLst>
              <a:ext uri="{FF2B5EF4-FFF2-40B4-BE49-F238E27FC236}">
                <a16:creationId xmlns:a16="http://schemas.microsoft.com/office/drawing/2014/main" id="{EBEE0E99-191F-4498-9399-4BA8BCD3E6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/>
      </p:pic>
      <p:sp>
        <p:nvSpPr>
          <p:cNvPr id="16" name="Espaço Reservado para Texto 15" descr="conteúdo do slide">
            <a:extLst>
              <a:ext uri="{FF2B5EF4-FFF2-40B4-BE49-F238E27FC236}">
                <a16:creationId xmlns:a16="http://schemas.microsoft.com/office/drawing/2014/main" id="{5336101E-D654-46D8-A983-BF46C5D86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marL="571500" indent="-342900" algn="just">
              <a:tabLst>
                <a:tab pos="5600700" algn="r"/>
              </a:tabLst>
            </a:pPr>
            <a:r>
              <a:rPr lang="pt-PT" sz="2800" dirty="0">
                <a:effectLst/>
                <a:ea typeface="Arial" panose="020B0604020202020204" pitchFamily="34" charset="0"/>
                <a:cs typeface="Arial MT"/>
              </a:rPr>
              <a:t>S</a:t>
            </a:r>
            <a:r>
              <a:rPr lang="pt-BR" sz="2800" dirty="0" err="1">
                <a:ea typeface="Arial" panose="020B0604020202020204" pitchFamily="34" charset="0"/>
                <a:cs typeface="Arial MT"/>
              </a:rPr>
              <a:t>ão</a:t>
            </a:r>
            <a:r>
              <a:rPr lang="pt-BR" sz="2800" dirty="0">
                <a:ea typeface="Arial" panose="020B0604020202020204" pitchFamily="34" charset="0"/>
                <a:cs typeface="Arial MT"/>
              </a:rPr>
              <a:t> </a:t>
            </a:r>
            <a:r>
              <a:rPr lang="pt-BR" sz="2800" dirty="0">
                <a:effectLst/>
                <a:ea typeface="Arial" panose="020B0604020202020204" pitchFamily="34" charset="0"/>
                <a:cs typeface="Arial MT"/>
              </a:rPr>
              <a:t>relativos aos estudos de conteúdos específicos das áreas de conhecimento que abrangem, quais sejam, conhecimentos científicos e pedagógicos específicos dos conteúdos escolares a serem ensinados, bem como de conhecimentos específicos e instrumentais que implicam uma visão interdisciplinar e situam-se na perspectiva Ciência Tecnologia Sociedade e Ambiente (CTSA).</a:t>
            </a:r>
          </a:p>
          <a:p>
            <a:pPr marL="0" indent="0" rtl="0">
              <a:buNone/>
            </a:pPr>
            <a:endParaRPr lang="pt-BR" sz="2800" dirty="0"/>
          </a:p>
        </p:txBody>
      </p:sp>
      <p:sp>
        <p:nvSpPr>
          <p:cNvPr id="7" name="Título 3" descr="Título">
            <a:extLst>
              <a:ext uri="{FF2B5EF4-FFF2-40B4-BE49-F238E27FC236}">
                <a16:creationId xmlns:a16="http://schemas.microsoft.com/office/drawing/2014/main" id="{B1A221AF-3E41-4948-B063-AB2DEFD6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9463314" cy="830997"/>
          </a:xfrm>
        </p:spPr>
        <p:txBody>
          <a:bodyPr rtlCol="0"/>
          <a:lstStyle/>
          <a:p>
            <a:pPr rtl="0"/>
            <a:r>
              <a:rPr lang="pt-BR" sz="4000" dirty="0"/>
              <a:t>EIXOS TEMÁTICOS</a:t>
            </a:r>
          </a:p>
        </p:txBody>
      </p:sp>
    </p:spTree>
    <p:extLst>
      <p:ext uri="{BB962C8B-B14F-4D97-AF65-F5344CB8AC3E}">
        <p14:creationId xmlns:p14="http://schemas.microsoft.com/office/powerpoint/2010/main" val="406473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spaço Reservado para Conteúdo 79" descr="Livro Aberto">
            <a:extLst>
              <a:ext uri="{FF2B5EF4-FFF2-40B4-BE49-F238E27FC236}">
                <a16:creationId xmlns:a16="http://schemas.microsoft.com/office/drawing/2014/main" id="{EBEE0E99-191F-4498-9399-4BA8BCD3E6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/>
      </p:pic>
      <p:sp>
        <p:nvSpPr>
          <p:cNvPr id="16" name="Espaço Reservado para Texto 15" descr="conteúdo do slide">
            <a:extLst>
              <a:ext uri="{FF2B5EF4-FFF2-40B4-BE49-F238E27FC236}">
                <a16:creationId xmlns:a16="http://schemas.microsoft.com/office/drawing/2014/main" id="{5336101E-D654-46D8-A983-BF46C5D86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marL="571500" indent="-342900" algn="just">
              <a:tabLst>
                <a:tab pos="5600700" algn="r"/>
              </a:tabLst>
            </a:pPr>
            <a:r>
              <a:rPr lang="pt-BR" sz="2800" dirty="0">
                <a:ea typeface="Times New Roman" panose="02020603050405020304" pitchFamily="18" charset="0"/>
              </a:rPr>
              <a:t>Os eixos se articulam em TEMAS e ASSUNTOS que serão desenvolvidos por meio de atividades didático-pedagógicas diversificadas. </a:t>
            </a:r>
            <a:endParaRPr lang="pt-BR" sz="2800" dirty="0">
              <a:effectLst/>
              <a:ea typeface="Times New Roman" panose="02020603050405020304" pitchFamily="18" charset="0"/>
            </a:endParaRPr>
          </a:p>
          <a:p>
            <a:pPr marL="0" indent="0" rtl="0">
              <a:buNone/>
            </a:pPr>
            <a:endParaRPr lang="pt-BR" sz="2800" dirty="0"/>
          </a:p>
        </p:txBody>
      </p:sp>
      <p:sp>
        <p:nvSpPr>
          <p:cNvPr id="7" name="Título 3" descr="Título">
            <a:extLst>
              <a:ext uri="{FF2B5EF4-FFF2-40B4-BE49-F238E27FC236}">
                <a16:creationId xmlns:a16="http://schemas.microsoft.com/office/drawing/2014/main" id="{B1A221AF-3E41-4948-B063-AB2DEFD6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9463314" cy="830997"/>
          </a:xfrm>
        </p:spPr>
        <p:txBody>
          <a:bodyPr rtlCol="0"/>
          <a:lstStyle/>
          <a:p>
            <a:pPr rtl="0"/>
            <a:r>
              <a:rPr lang="pt-BR" sz="4000" dirty="0"/>
              <a:t>EIXOS TEMÁTICOS</a:t>
            </a:r>
          </a:p>
        </p:txBody>
      </p:sp>
    </p:spTree>
    <p:extLst>
      <p:ext uri="{BB962C8B-B14F-4D97-AF65-F5344CB8AC3E}">
        <p14:creationId xmlns:p14="http://schemas.microsoft.com/office/powerpoint/2010/main" val="2976162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spaço Reservado para Conteúdo 79" descr="Livro Aberto">
            <a:extLst>
              <a:ext uri="{FF2B5EF4-FFF2-40B4-BE49-F238E27FC236}">
                <a16:creationId xmlns:a16="http://schemas.microsoft.com/office/drawing/2014/main" id="{EBEE0E99-191F-4498-9399-4BA8BCD3E6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/>
      </p:pic>
      <p:sp>
        <p:nvSpPr>
          <p:cNvPr id="16" name="Espaço Reservado para Texto 15" descr="conteúdo do slide">
            <a:extLst>
              <a:ext uri="{FF2B5EF4-FFF2-40B4-BE49-F238E27FC236}">
                <a16:creationId xmlns:a16="http://schemas.microsoft.com/office/drawing/2014/main" id="{5336101E-D654-46D8-A983-BF46C5D86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379069"/>
            <a:ext cx="8534400" cy="4183532"/>
          </a:xfrm>
        </p:spPr>
        <p:txBody>
          <a:bodyPr rtlCol="0"/>
          <a:lstStyle/>
          <a:p>
            <a:r>
              <a:rPr lang="pt-BR" sz="2800" dirty="0"/>
              <a:t> Eixo Temático Fundamental de Aquisição de Leitura e Escrita;</a:t>
            </a:r>
          </a:p>
          <a:p>
            <a:pPr marL="0" indent="0" rtl="0">
              <a:buNone/>
            </a:pPr>
            <a:endParaRPr lang="pt-BR" sz="2800" dirty="0"/>
          </a:p>
          <a:p>
            <a:r>
              <a:rPr lang="pt-BR" sz="2800" dirty="0"/>
              <a:t> Eixo Temático 2 - Teoria e Prática Docente em Ciências e Matemática;</a:t>
            </a:r>
          </a:p>
          <a:p>
            <a:pPr marL="0" indent="0" rtl="0">
              <a:buNone/>
            </a:pPr>
            <a:endParaRPr lang="pt-BR" sz="2800" dirty="0"/>
          </a:p>
          <a:p>
            <a:r>
              <a:rPr lang="pt-BR" sz="2800" dirty="0"/>
              <a:t>Eixo Temático 3 - Processos de Ensino e de Aprendizagem em Ciências e Linguagens;</a:t>
            </a:r>
          </a:p>
          <a:p>
            <a:pPr marL="0" indent="0" rtl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indent="0" rtl="0">
              <a:buNone/>
            </a:pPr>
            <a:endParaRPr lang="pt-BR" sz="2800" dirty="0"/>
          </a:p>
        </p:txBody>
      </p:sp>
      <p:sp>
        <p:nvSpPr>
          <p:cNvPr id="7" name="Título 3" descr="Título">
            <a:extLst>
              <a:ext uri="{FF2B5EF4-FFF2-40B4-BE49-F238E27FC236}">
                <a16:creationId xmlns:a16="http://schemas.microsoft.com/office/drawing/2014/main" id="{B1A221AF-3E41-4948-B063-AB2DEFD6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9463314" cy="830997"/>
          </a:xfrm>
        </p:spPr>
        <p:txBody>
          <a:bodyPr rtlCol="0"/>
          <a:lstStyle/>
          <a:p>
            <a:pPr rtl="0"/>
            <a:r>
              <a:rPr lang="pt-BR" sz="4000" dirty="0"/>
              <a:t>EIXOS TEMÁTICOS</a:t>
            </a:r>
          </a:p>
        </p:txBody>
      </p:sp>
    </p:spTree>
    <p:extLst>
      <p:ext uri="{BB962C8B-B14F-4D97-AF65-F5344CB8AC3E}">
        <p14:creationId xmlns:p14="http://schemas.microsoft.com/office/powerpoint/2010/main" val="4126594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spaço Reservado para Conteúdo 79" descr="Livro Aberto">
            <a:extLst>
              <a:ext uri="{FF2B5EF4-FFF2-40B4-BE49-F238E27FC236}">
                <a16:creationId xmlns:a16="http://schemas.microsoft.com/office/drawing/2014/main" id="{EBEE0E99-191F-4498-9399-4BA8BCD3E6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/>
      </p:pic>
      <p:sp>
        <p:nvSpPr>
          <p:cNvPr id="16" name="Espaço Reservado para Texto 15" descr="conteúdo do slide">
            <a:extLst>
              <a:ext uri="{FF2B5EF4-FFF2-40B4-BE49-F238E27FC236}">
                <a16:creationId xmlns:a16="http://schemas.microsoft.com/office/drawing/2014/main" id="{5336101E-D654-46D8-A983-BF46C5D86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379069"/>
            <a:ext cx="8534400" cy="4274972"/>
          </a:xfrm>
        </p:spPr>
        <p:txBody>
          <a:bodyPr rtlCol="0"/>
          <a:lstStyle/>
          <a:p>
            <a:pPr algn="just"/>
            <a:r>
              <a:rPr lang="pt-BR" sz="2800" dirty="0"/>
              <a:t>Eixo Temático 4 - Ciência, Tecnologia, Sociedade e Ambiente;</a:t>
            </a:r>
          </a:p>
          <a:p>
            <a:pPr marL="0" indent="0" algn="just" rtl="0">
              <a:buNone/>
            </a:pPr>
            <a:endParaRPr lang="pt-BR" sz="2800" dirty="0"/>
          </a:p>
          <a:p>
            <a:pPr algn="just"/>
            <a:r>
              <a:rPr lang="pt-BR" sz="2800" dirty="0"/>
              <a:t>Eixo Temático 5 - Construção de Conceitos e Uso de Linguagens em  Ciências e Matemática;</a:t>
            </a:r>
          </a:p>
          <a:p>
            <a:pPr marL="0" indent="0" algn="just" rtl="0">
              <a:buNone/>
            </a:pPr>
            <a:endParaRPr lang="pt-BR" sz="2800" dirty="0"/>
          </a:p>
          <a:p>
            <a:pPr algn="just"/>
            <a:r>
              <a:rPr lang="pt-BR" sz="2800" dirty="0"/>
              <a:t>Eixo Temático 6 - Estágios de Docência; em atividades complementares e trabalho de conclusão de curso.</a:t>
            </a:r>
          </a:p>
          <a:p>
            <a:pPr marL="0" indent="0" algn="just" rtl="0">
              <a:buNone/>
            </a:pPr>
            <a:endParaRPr lang="pt-BR" sz="2800" dirty="0"/>
          </a:p>
        </p:txBody>
      </p:sp>
      <p:sp>
        <p:nvSpPr>
          <p:cNvPr id="7" name="Título 3" descr="Título">
            <a:extLst>
              <a:ext uri="{FF2B5EF4-FFF2-40B4-BE49-F238E27FC236}">
                <a16:creationId xmlns:a16="http://schemas.microsoft.com/office/drawing/2014/main" id="{B1A221AF-3E41-4948-B063-AB2DEFD6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9463314" cy="830997"/>
          </a:xfrm>
        </p:spPr>
        <p:txBody>
          <a:bodyPr rtlCol="0"/>
          <a:lstStyle/>
          <a:p>
            <a:pPr rtl="0"/>
            <a:r>
              <a:rPr lang="pt-BR" sz="4000" dirty="0"/>
              <a:t>EIXOS TEMÁTICOS</a:t>
            </a:r>
          </a:p>
        </p:txBody>
      </p:sp>
    </p:spTree>
    <p:extLst>
      <p:ext uri="{BB962C8B-B14F-4D97-AF65-F5344CB8AC3E}">
        <p14:creationId xmlns:p14="http://schemas.microsoft.com/office/powerpoint/2010/main" val="3993544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 descr="Título">
            <a:extLst>
              <a:ext uri="{FF2B5EF4-FFF2-40B4-BE49-F238E27FC236}">
                <a16:creationId xmlns:a16="http://schemas.microsoft.com/office/drawing/2014/main" id="{B1A221AF-3E41-4948-B063-AB2DEFD6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9463314" cy="830997"/>
          </a:xfrm>
        </p:spPr>
        <p:txBody>
          <a:bodyPr rtlCol="0"/>
          <a:lstStyle/>
          <a:p>
            <a:pPr rtl="0"/>
            <a:r>
              <a:rPr lang="pt-BR" sz="4000" dirty="0"/>
              <a:t>DESENHO CURRICULAR </a:t>
            </a:r>
          </a:p>
        </p:txBody>
      </p:sp>
      <p:pic>
        <p:nvPicPr>
          <p:cNvPr id="10" name="Imagem 9" descr="Tabela&#10;&#10;Descrição gerada automaticamente">
            <a:extLst>
              <a:ext uri="{FF2B5EF4-FFF2-40B4-BE49-F238E27FC236}">
                <a16:creationId xmlns:a16="http://schemas.microsoft.com/office/drawing/2014/main" id="{7BF5CC56-B85D-468A-BF8A-8526AA5C1B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417"/>
          <a:stretch/>
        </p:blipFill>
        <p:spPr>
          <a:xfrm>
            <a:off x="-114143" y="1592159"/>
            <a:ext cx="12420285" cy="367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63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 descr="Título">
            <a:extLst>
              <a:ext uri="{FF2B5EF4-FFF2-40B4-BE49-F238E27FC236}">
                <a16:creationId xmlns:a16="http://schemas.microsoft.com/office/drawing/2014/main" id="{B1A221AF-3E41-4948-B063-AB2DEFD6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9463314" cy="830997"/>
          </a:xfrm>
        </p:spPr>
        <p:txBody>
          <a:bodyPr rtlCol="0"/>
          <a:lstStyle/>
          <a:p>
            <a:pPr rtl="0"/>
            <a:r>
              <a:rPr lang="pt-BR" sz="4000" dirty="0"/>
              <a:t>DESENHO CURRICULAR </a:t>
            </a:r>
          </a:p>
        </p:txBody>
      </p:sp>
      <p:pic>
        <p:nvPicPr>
          <p:cNvPr id="10" name="Imagem 9" descr="Tabela&#10;&#10;Descrição gerada automaticamente">
            <a:extLst>
              <a:ext uri="{FF2B5EF4-FFF2-40B4-BE49-F238E27FC236}">
                <a16:creationId xmlns:a16="http://schemas.microsoft.com/office/drawing/2014/main" id="{7BF5CC56-B85D-468A-BF8A-8526AA5C1B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450"/>
          <a:stretch/>
        </p:blipFill>
        <p:spPr>
          <a:xfrm>
            <a:off x="33811" y="1518746"/>
            <a:ext cx="12184608" cy="332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34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ço Reservado para Imagem 19" descr="Pessoas sentadas ao redor de uma mesa&#10;&#10;Descrição gerada automaticamente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347731"/>
            <a:ext cx="12192001" cy="7113955"/>
          </a:xfr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B96D2D9B-E0B9-499F-9404-108DB59E4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669" y="-468946"/>
            <a:ext cx="6957056" cy="7038304"/>
            <a:chOff x="0" y="0"/>
            <a:chExt cx="6957056" cy="6858000"/>
          </a:xfrm>
        </p:grpSpPr>
        <p:sp>
          <p:nvSpPr>
            <p:cNvPr id="33" name="Paralelogramo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</p:grpSp>
      <p:sp>
        <p:nvSpPr>
          <p:cNvPr id="31" name="Título 30" descr="título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093" y="2443753"/>
            <a:ext cx="5491804" cy="902670"/>
          </a:xfrm>
        </p:spPr>
        <p:txBody>
          <a:bodyPr rtlCol="0"/>
          <a:lstStyle/>
          <a:p>
            <a:pPr algn="ctr" rtl="0"/>
            <a:r>
              <a:rPr lang="pt-BR" sz="6000" dirty="0"/>
              <a:t>AVALIAÇÃO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C9236A-31FE-43AA-BD0E-4083E1823DB2}"/>
              </a:ext>
            </a:extLst>
          </p:cNvPr>
          <p:cNvSpPr txBox="1"/>
          <p:nvPr/>
        </p:nvSpPr>
        <p:spPr>
          <a:xfrm>
            <a:off x="141669" y="4237148"/>
            <a:ext cx="6104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Licenciatura em Ciências, Matemática e Linguagens (LICML)</a:t>
            </a:r>
          </a:p>
        </p:txBody>
      </p:sp>
    </p:spTree>
    <p:extLst>
      <p:ext uri="{BB962C8B-B14F-4D97-AF65-F5344CB8AC3E}">
        <p14:creationId xmlns:p14="http://schemas.microsoft.com/office/powerpoint/2010/main" val="440407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spaço Reservado para Conteúdo 79" descr="Livro Aberto">
            <a:extLst>
              <a:ext uri="{FF2B5EF4-FFF2-40B4-BE49-F238E27FC236}">
                <a16:creationId xmlns:a16="http://schemas.microsoft.com/office/drawing/2014/main" id="{EBEE0E99-191F-4498-9399-4BA8BCD3E6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/>
      </p:pic>
      <p:sp>
        <p:nvSpPr>
          <p:cNvPr id="16" name="Espaço Reservado para Texto 15" descr="conteúdo do slide">
            <a:extLst>
              <a:ext uri="{FF2B5EF4-FFF2-40B4-BE49-F238E27FC236}">
                <a16:creationId xmlns:a16="http://schemas.microsoft.com/office/drawing/2014/main" id="{5336101E-D654-46D8-A983-BF46C5D86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53540" y="1950720"/>
            <a:ext cx="8534400" cy="4194581"/>
          </a:xfrm>
        </p:spPr>
        <p:txBody>
          <a:bodyPr rtlCol="0"/>
          <a:lstStyle/>
          <a:p>
            <a:pPr algn="just"/>
            <a:r>
              <a:rPr lang="pt-BR" sz="2400" dirty="0"/>
              <a:t> Os procedimentos de avaliação serão propostos pelos docentes;</a:t>
            </a:r>
          </a:p>
          <a:p>
            <a:pPr algn="just"/>
            <a:r>
              <a:rPr lang="pt-BR" sz="2400" dirty="0"/>
              <a:t>Para fins de avaliação da aprendizagem serão considerados os seguintes conceitos: Excelente (9.0 a 10.0); Bom (7.0 a 8.9); Regular (5.0 a 6.9) e Insuficiente (0 a 4.9);</a:t>
            </a:r>
          </a:p>
          <a:p>
            <a:pPr algn="just"/>
            <a:r>
              <a:rPr lang="pt-BR" sz="2400" dirty="0"/>
              <a:t>Estará aprovado o discente que obtiver o conceito Regular, Bom ou Excelente e pelo menos 75% de frequência nas atividades programadas</a:t>
            </a:r>
          </a:p>
          <a:p>
            <a:pPr algn="just"/>
            <a:r>
              <a:rPr lang="pt-BR" sz="2400" dirty="0"/>
              <a:t>Atente para os </a:t>
            </a:r>
            <a:r>
              <a:rPr lang="pt-BR" sz="2400" dirty="0">
                <a:solidFill>
                  <a:srgbClr val="FF0000"/>
                </a:solidFill>
              </a:rPr>
              <a:t>prazos de entrega das atividades, 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não deixe para o último dia</a:t>
            </a:r>
            <a:r>
              <a:rPr lang="pt-BR" sz="2400" dirty="0"/>
              <a:t>.</a:t>
            </a:r>
          </a:p>
        </p:txBody>
      </p:sp>
      <p:sp>
        <p:nvSpPr>
          <p:cNvPr id="7" name="Título 3" descr="Título">
            <a:extLst>
              <a:ext uri="{FF2B5EF4-FFF2-40B4-BE49-F238E27FC236}">
                <a16:creationId xmlns:a16="http://schemas.microsoft.com/office/drawing/2014/main" id="{B1A221AF-3E41-4948-B063-AB2DEFD6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9463314" cy="830997"/>
          </a:xfrm>
        </p:spPr>
        <p:txBody>
          <a:bodyPr rtlCol="0"/>
          <a:lstStyle/>
          <a:p>
            <a:pPr rtl="0"/>
            <a:r>
              <a:rPr lang="pt-BR" sz="4000" dirty="0"/>
              <a:t>AVALIAÇÃO</a:t>
            </a:r>
          </a:p>
        </p:txBody>
      </p:sp>
    </p:spTree>
    <p:extLst>
      <p:ext uri="{BB962C8B-B14F-4D97-AF65-F5344CB8AC3E}">
        <p14:creationId xmlns:p14="http://schemas.microsoft.com/office/powerpoint/2010/main" val="4040758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</p:grpSp>
      <p:sp>
        <p:nvSpPr>
          <p:cNvPr id="42" name="Título 41" descr="título">
            <a:extLst>
              <a:ext uri="{FF2B5EF4-FFF2-40B4-BE49-F238E27FC236}">
                <a16:creationId xmlns:a16="http://schemas.microsoft.com/office/drawing/2014/main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5416" y="1513481"/>
            <a:ext cx="5578995" cy="927482"/>
          </a:xfrm>
        </p:spPr>
        <p:txBody>
          <a:bodyPr rtlCol="0"/>
          <a:lstStyle/>
          <a:p>
            <a:pPr algn="ctr" rtl="0"/>
            <a:r>
              <a:rPr lang="pt-BR" sz="4000" dirty="0">
                <a:solidFill>
                  <a:srgbClr val="FF0000"/>
                </a:solidFill>
              </a:rPr>
              <a:t>Vamos lá?</a:t>
            </a:r>
            <a:endParaRPr lang="pt-BR" sz="4000" b="0" dirty="0">
              <a:solidFill>
                <a:srgbClr val="FF0000"/>
              </a:solidFill>
            </a:endParaRPr>
          </a:p>
        </p:txBody>
      </p:sp>
      <p:grpSp>
        <p:nvGrpSpPr>
          <p:cNvPr id="154" name="Grupo 153">
            <a:extLst>
              <a:ext uri="{FF2B5EF4-FFF2-40B4-BE49-F238E27FC236}">
                <a16:creationId xmlns:a16="http://schemas.microsoft.com/office/drawing/2014/main" id="{FF17C705-3351-4B11-BD28-D0CACC12D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2755" y="2930325"/>
            <a:ext cx="469807" cy="79404"/>
            <a:chOff x="9330846" y="5054600"/>
            <a:chExt cx="676275" cy="114300"/>
          </a:xfrm>
          <a:solidFill>
            <a:schemeClr val="bg1"/>
          </a:solidFill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25FEBFE-A26D-4E0B-B884-7E186CD878E5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A24665D-D5CF-4F18-A88A-8E4471800E8D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9F2203F-31BF-4705-AC57-E197602982AA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4734E32-080E-49F2-89F3-16F0DBB5D130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</p:grpSp>
      <p:pic>
        <p:nvPicPr>
          <p:cNvPr id="94" name="Espaço Reservado para Conteúdo 93" descr="Usuário">
            <a:extLst>
              <a:ext uri="{FF2B5EF4-FFF2-40B4-BE49-F238E27FC236}">
                <a16:creationId xmlns:a16="http://schemas.microsoft.com/office/drawing/2014/main" id="{5AC6F288-703B-45A1-9B56-079BD755B2CB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/>
      </p:pic>
      <p:sp>
        <p:nvSpPr>
          <p:cNvPr id="80" name="Espaço Reservado para Texto 79" descr="nome do usuário">
            <a:extLst>
              <a:ext uri="{FF2B5EF4-FFF2-40B4-BE49-F238E27FC236}">
                <a16:creationId xmlns:a16="http://schemas.microsoft.com/office/drawing/2014/main" id="{40F0AA8D-0756-4350-8005-9BCD0DDB3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 sz="4000" dirty="0">
                <a:solidFill>
                  <a:srgbClr val="FF0000"/>
                </a:solidFill>
              </a:rPr>
              <a:t>Soraia Lameirão</a:t>
            </a:r>
          </a:p>
        </p:txBody>
      </p:sp>
      <p:cxnSp>
        <p:nvCxnSpPr>
          <p:cNvPr id="131" name="Conector Reto 130">
            <a:extLst>
              <a:ext uri="{FF2B5EF4-FFF2-40B4-BE49-F238E27FC236}">
                <a16:creationId xmlns:a16="http://schemas.microsoft.com/office/drawing/2014/main" id="{8695A66A-1D9E-4D4E-9067-DC97380D3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6601" y="41430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Espaço Reservado para Conteúdo 97" descr="Envelope">
            <a:extLst>
              <a:ext uri="{FF2B5EF4-FFF2-40B4-BE49-F238E27FC236}">
                <a16:creationId xmlns:a16="http://schemas.microsoft.com/office/drawing/2014/main" id="{0B9C03E0-6367-44D9-A740-AA6436F075E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080" y="5034797"/>
            <a:ext cx="546412" cy="546411"/>
          </a:xfrm>
        </p:spPr>
      </p:pic>
      <p:sp>
        <p:nvSpPr>
          <p:cNvPr id="87" name="Espaço Reservado para Texto 86" descr="email do usuário">
            <a:extLst>
              <a:ext uri="{FF2B5EF4-FFF2-40B4-BE49-F238E27FC236}">
                <a16:creationId xmlns:a16="http://schemas.microsoft.com/office/drawing/2014/main" id="{DF3FE72B-F9BD-472F-A413-71BEEF95F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59075" y="5131206"/>
            <a:ext cx="4297680" cy="272085"/>
          </a:xfrm>
        </p:spPr>
        <p:txBody>
          <a:bodyPr rtlCol="0"/>
          <a:lstStyle/>
          <a:p>
            <a:pPr rtl="0"/>
            <a:r>
              <a:rPr lang="pt-BR" sz="4000" dirty="0">
                <a:solidFill>
                  <a:srgbClr val="FF0000"/>
                </a:solidFill>
              </a:rPr>
              <a:t>femci.ead@ufpa.br</a:t>
            </a:r>
          </a:p>
        </p:txBody>
      </p:sp>
      <p:cxnSp>
        <p:nvCxnSpPr>
          <p:cNvPr id="133" name="Conector Reto 132">
            <a:extLst>
              <a:ext uri="{FF2B5EF4-FFF2-40B4-BE49-F238E27FC236}">
                <a16:creationId xmlns:a16="http://schemas.microsoft.com/office/drawing/2014/main" id="{8F841485-6093-48AB-9892-0FB58675C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660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20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7" name="Espaço Reservado para o Número do Slide 5" descr="Número do slide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smtClean="0">
                <a:solidFill>
                  <a:schemeClr val="bg1"/>
                </a:solidFill>
              </a:rPr>
              <a:pPr algn="ctr" rtl="0"/>
              <a:t>2</a:t>
            </a:fld>
            <a:endParaRPr lang="pt-BR" sz="1200">
              <a:solidFill>
                <a:schemeClr val="bg1"/>
              </a:solidFill>
            </a:endParaRPr>
          </a:p>
        </p:txBody>
      </p:sp>
      <p:pic>
        <p:nvPicPr>
          <p:cNvPr id="26" name="Imagem 25" descr="Menina usando tablet sorrindo">
            <a:extLst>
              <a:ext uri="{FF2B5EF4-FFF2-40B4-BE49-F238E27FC236}">
                <a16:creationId xmlns:a16="http://schemas.microsoft.com/office/drawing/2014/main" id="{079557D3-8402-4A98-AAA8-EFF24C056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562" y="1700012"/>
            <a:ext cx="1609119" cy="5106472"/>
          </a:xfrm>
          <a:prstGeom prst="rect">
            <a:avLst/>
          </a:prstGeom>
        </p:spPr>
      </p:pic>
      <p:sp>
        <p:nvSpPr>
          <p:cNvPr id="29" name="Balão de Fala: Oval 28">
            <a:extLst>
              <a:ext uri="{FF2B5EF4-FFF2-40B4-BE49-F238E27FC236}">
                <a16:creationId xmlns:a16="http://schemas.microsoft.com/office/drawing/2014/main" id="{6E095C84-B27E-4D04-815C-98831B830540}"/>
              </a:ext>
            </a:extLst>
          </p:cNvPr>
          <p:cNvSpPr/>
          <p:nvPr/>
        </p:nvSpPr>
        <p:spPr>
          <a:xfrm>
            <a:off x="5360405" y="204736"/>
            <a:ext cx="2804800" cy="1598305"/>
          </a:xfrm>
          <a:prstGeom prst="wedgeEllipseCallout">
            <a:avLst>
              <a:gd name="adj1" fmla="val -27471"/>
              <a:gd name="adj2" fmla="val 596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05FE5B6-A44F-4652-BE51-90341BC4A5AC}"/>
              </a:ext>
            </a:extLst>
          </p:cNvPr>
          <p:cNvSpPr txBox="1"/>
          <p:nvPr/>
        </p:nvSpPr>
        <p:spPr>
          <a:xfrm>
            <a:off x="5550794" y="444758"/>
            <a:ext cx="2420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Sejam todos e todas bem-vindos!</a:t>
            </a:r>
          </a:p>
        </p:txBody>
      </p:sp>
    </p:spTree>
    <p:extLst>
      <p:ext uri="{BB962C8B-B14F-4D97-AF65-F5344CB8AC3E}">
        <p14:creationId xmlns:p14="http://schemas.microsoft.com/office/powerpoint/2010/main" val="195717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7" name="Espaço Reservado para o Número do Slide 5" descr="Número do slide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smtClean="0">
                <a:solidFill>
                  <a:schemeClr val="bg1"/>
                </a:solidFill>
              </a:rPr>
              <a:pPr algn="ctr" rtl="0"/>
              <a:t>3</a:t>
            </a:fld>
            <a:endParaRPr lang="pt-BR" sz="1200">
              <a:solidFill>
                <a:schemeClr val="bg1"/>
              </a:solidFill>
            </a:endParaRPr>
          </a:p>
        </p:txBody>
      </p:sp>
      <p:sp>
        <p:nvSpPr>
          <p:cNvPr id="29" name="Balão de Fala: Oval 28">
            <a:extLst>
              <a:ext uri="{FF2B5EF4-FFF2-40B4-BE49-F238E27FC236}">
                <a16:creationId xmlns:a16="http://schemas.microsoft.com/office/drawing/2014/main" id="{6E095C84-B27E-4D04-815C-98831B830540}"/>
              </a:ext>
            </a:extLst>
          </p:cNvPr>
          <p:cNvSpPr/>
          <p:nvPr/>
        </p:nvSpPr>
        <p:spPr>
          <a:xfrm>
            <a:off x="4233072" y="96613"/>
            <a:ext cx="2328281" cy="1439963"/>
          </a:xfrm>
          <a:prstGeom prst="wedgeEllipseCallout">
            <a:avLst>
              <a:gd name="adj1" fmla="val 40013"/>
              <a:gd name="adj2" fmla="val 686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05FE5B6-A44F-4652-BE51-90341BC4A5AC}"/>
              </a:ext>
            </a:extLst>
          </p:cNvPr>
          <p:cNvSpPr txBox="1"/>
          <p:nvPr/>
        </p:nvSpPr>
        <p:spPr>
          <a:xfrm>
            <a:off x="4474977" y="380235"/>
            <a:ext cx="1809914" cy="92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Estamos muito felizes em recebê-los (as)!</a:t>
            </a:r>
          </a:p>
        </p:txBody>
      </p:sp>
      <p:pic>
        <p:nvPicPr>
          <p:cNvPr id="3" name="Imagem 2" descr="Mulher atlética fazendo sinal de positivo sorrindo">
            <a:extLst>
              <a:ext uri="{FF2B5EF4-FFF2-40B4-BE49-F238E27FC236}">
                <a16:creationId xmlns:a16="http://schemas.microsoft.com/office/drawing/2014/main" id="{03E665C2-26DD-424E-912B-898BBD4AE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371" y="1616277"/>
            <a:ext cx="1850650" cy="501157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F75ABDB-ABB3-44E5-8BB4-12B175DA57F9}"/>
              </a:ext>
            </a:extLst>
          </p:cNvPr>
          <p:cNvSpPr txBox="1"/>
          <p:nvPr/>
        </p:nvSpPr>
        <p:spPr>
          <a:xfrm>
            <a:off x="6863258" y="657233"/>
            <a:ext cx="2009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Vamos conhecer o nosso curso?</a:t>
            </a:r>
          </a:p>
        </p:txBody>
      </p:sp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CED524C0-02B4-42CC-820B-083107778CBE}"/>
              </a:ext>
            </a:extLst>
          </p:cNvPr>
          <p:cNvSpPr/>
          <p:nvPr/>
        </p:nvSpPr>
        <p:spPr>
          <a:xfrm>
            <a:off x="6703670" y="249013"/>
            <a:ext cx="2328281" cy="1439963"/>
          </a:xfrm>
          <a:prstGeom prst="wedgeEllipseCallout">
            <a:avLst>
              <a:gd name="adj1" fmla="val -30237"/>
              <a:gd name="adj2" fmla="val 632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335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ço Reservado para Imagem 19" descr="Pessoas sentadas ao redor de uma mesa&#10;&#10;Descrição gerada automaticamente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347731"/>
            <a:ext cx="12192001" cy="7113955"/>
          </a:xfr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B96D2D9B-E0B9-499F-9404-108DB59E4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668" y="-347731"/>
            <a:ext cx="6957056" cy="7038304"/>
            <a:chOff x="0" y="0"/>
            <a:chExt cx="6957056" cy="6858000"/>
          </a:xfrm>
        </p:grpSpPr>
        <p:sp>
          <p:nvSpPr>
            <p:cNvPr id="33" name="Paralelogramo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</p:grpSp>
      <p:sp>
        <p:nvSpPr>
          <p:cNvPr id="31" name="Título 30" descr="título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2089" y="2147536"/>
            <a:ext cx="3779462" cy="883840"/>
          </a:xfrm>
        </p:spPr>
        <p:txBody>
          <a:bodyPr rtlCol="0"/>
          <a:lstStyle/>
          <a:p>
            <a:pPr rtl="0"/>
            <a:r>
              <a:rPr lang="pt-BR" sz="6000" dirty="0"/>
              <a:t>O CURSO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C9236A-31FE-43AA-BD0E-4083E1823DB2}"/>
              </a:ext>
            </a:extLst>
          </p:cNvPr>
          <p:cNvSpPr txBox="1"/>
          <p:nvPr/>
        </p:nvSpPr>
        <p:spPr>
          <a:xfrm>
            <a:off x="141669" y="4237148"/>
            <a:ext cx="6104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Licenciatura em Ciências, Matemática e Linguagens (LICML)</a:t>
            </a:r>
          </a:p>
        </p:txBody>
      </p:sp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spaço Reservado para Conteúdo 79" descr="Livro Aberto">
            <a:extLst>
              <a:ext uri="{FF2B5EF4-FFF2-40B4-BE49-F238E27FC236}">
                <a16:creationId xmlns:a16="http://schemas.microsoft.com/office/drawing/2014/main" id="{EBEE0E99-191F-4498-9399-4BA8BCD3E6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/>
      </p:pic>
      <p:sp>
        <p:nvSpPr>
          <p:cNvPr id="16" name="Espaço Reservado para Texto 15" descr="conteúdo do slide">
            <a:extLst>
              <a:ext uri="{FF2B5EF4-FFF2-40B4-BE49-F238E27FC236}">
                <a16:creationId xmlns:a16="http://schemas.microsoft.com/office/drawing/2014/main" id="{5336101E-D654-46D8-A983-BF46C5D86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9707" y="1733627"/>
            <a:ext cx="8576793" cy="4225213"/>
          </a:xfrm>
        </p:spPr>
        <p:txBody>
          <a:bodyPr rtlCol="0"/>
          <a:lstStyle/>
          <a:p>
            <a:pPr algn="just">
              <a:spcBef>
                <a:spcPts val="50"/>
              </a:spcBef>
            </a:pPr>
            <a:r>
              <a:rPr lang="pt-BR" sz="2800" dirty="0">
                <a:effectLst/>
                <a:ea typeface="Times New Roman" panose="02020603050405020304" pitchFamily="18" charset="0"/>
              </a:rPr>
              <a:t> </a:t>
            </a:r>
            <a:r>
              <a:rPr lang="pt-BR" sz="2800" b="1" dirty="0">
                <a:effectLst/>
                <a:ea typeface="Times New Roman" panose="02020603050405020304" pitchFamily="18" charset="0"/>
              </a:rPr>
              <a:t>Forma de ingresso: </a:t>
            </a:r>
            <a:r>
              <a:rPr lang="pt-BR" sz="2800" dirty="0">
                <a:effectLst/>
                <a:ea typeface="Times New Roman" panose="02020603050405020304" pitchFamily="18" charset="0"/>
              </a:rPr>
              <a:t>Processo seletivo específico anual para os alunos da Universidade Aberta do Brasil (UAB); </a:t>
            </a:r>
          </a:p>
          <a:p>
            <a:pPr algn="just">
              <a:spcBef>
                <a:spcPts val="50"/>
              </a:spcBef>
            </a:pPr>
            <a:r>
              <a:rPr lang="pt-BR" sz="2800" dirty="0">
                <a:ea typeface="Times New Roman" panose="02020603050405020304" pitchFamily="18" charset="0"/>
              </a:rPr>
              <a:t> </a:t>
            </a:r>
            <a:r>
              <a:rPr lang="pt-BR" sz="2800" b="1" dirty="0">
                <a:effectLst/>
                <a:ea typeface="Arial" panose="020B0604020202020204" pitchFamily="34" charset="0"/>
              </a:rPr>
              <a:t>Número de vagas: </a:t>
            </a:r>
            <a:r>
              <a:rPr lang="pt-BR" sz="2800" dirty="0">
                <a:effectLst/>
                <a:ea typeface="Arial" panose="020B0604020202020204" pitchFamily="34" charset="0"/>
              </a:rPr>
              <a:t>40 vagas/Polo</a:t>
            </a:r>
            <a:endParaRPr lang="pt-BR" sz="2800" dirty="0">
              <a:ea typeface="Arial" panose="020B0604020202020204" pitchFamily="34" charset="0"/>
            </a:endParaRPr>
          </a:p>
          <a:p>
            <a:pPr algn="just">
              <a:spcBef>
                <a:spcPts val="50"/>
              </a:spcBef>
            </a:pPr>
            <a:r>
              <a:rPr lang="pt-BR" sz="2800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Modalidade de oferta: </a:t>
            </a:r>
            <a:r>
              <a:rPr lang="pt-BR" sz="2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à distância</a:t>
            </a:r>
          </a:p>
          <a:p>
            <a:pPr algn="just">
              <a:spcBef>
                <a:spcPts val="50"/>
              </a:spcBef>
            </a:pPr>
            <a:r>
              <a:rPr lang="pt-BR" sz="2800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Duração: </a:t>
            </a:r>
            <a:r>
              <a:rPr lang="pt-BR" sz="2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Mínima 04 (quatro) anos / Máxima 06 (seis) anos</a:t>
            </a:r>
            <a:endParaRPr lang="pt-BR" sz="2800" dirty="0">
              <a:solidFill>
                <a:srgbClr val="000000"/>
              </a:solidFill>
              <a:ea typeface="Arial" panose="020B0604020202020204" pitchFamily="34" charset="0"/>
            </a:endParaRPr>
          </a:p>
          <a:p>
            <a:pPr marL="0" indent="0" algn="just" rtl="0">
              <a:buNone/>
            </a:pPr>
            <a:endParaRPr lang="pt-BR" sz="2800" dirty="0"/>
          </a:p>
        </p:txBody>
      </p:sp>
      <p:sp>
        <p:nvSpPr>
          <p:cNvPr id="7" name="Título 3" descr="Título">
            <a:extLst>
              <a:ext uri="{FF2B5EF4-FFF2-40B4-BE49-F238E27FC236}">
                <a16:creationId xmlns:a16="http://schemas.microsoft.com/office/drawing/2014/main" id="{B1A221AF-3E41-4948-B063-AB2DEFD6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9463314" cy="830997"/>
          </a:xfrm>
        </p:spPr>
        <p:txBody>
          <a:bodyPr rtlCol="0"/>
          <a:lstStyle/>
          <a:p>
            <a:pPr rtl="0"/>
            <a:r>
              <a:rPr lang="pt-BR" sz="4000" dirty="0"/>
              <a:t>CARACTERÍSTICAS GERAIS</a:t>
            </a:r>
          </a:p>
        </p:txBody>
      </p:sp>
    </p:spTree>
    <p:extLst>
      <p:ext uri="{BB962C8B-B14F-4D97-AF65-F5344CB8AC3E}">
        <p14:creationId xmlns:p14="http://schemas.microsoft.com/office/powerpoint/2010/main" val="176682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spaço Reservado para Conteúdo 79" descr="Livro Aberto">
            <a:extLst>
              <a:ext uri="{FF2B5EF4-FFF2-40B4-BE49-F238E27FC236}">
                <a16:creationId xmlns:a16="http://schemas.microsoft.com/office/drawing/2014/main" id="{EBEE0E99-191F-4498-9399-4BA8BCD3E6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/>
      </p:pic>
      <p:sp>
        <p:nvSpPr>
          <p:cNvPr id="16" name="Espaço Reservado para Texto 15" descr="conteúdo do slide">
            <a:extLst>
              <a:ext uri="{FF2B5EF4-FFF2-40B4-BE49-F238E27FC236}">
                <a16:creationId xmlns:a16="http://schemas.microsoft.com/office/drawing/2014/main" id="{5336101E-D654-46D8-A983-BF46C5D86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9707" y="1733627"/>
            <a:ext cx="8576793" cy="4248073"/>
          </a:xfrm>
        </p:spPr>
        <p:txBody>
          <a:bodyPr rtlCol="0"/>
          <a:lstStyle/>
          <a:p>
            <a:pPr algn="just">
              <a:spcBef>
                <a:spcPts val="50"/>
              </a:spcBef>
            </a:pPr>
            <a:r>
              <a:rPr lang="pt-BR" sz="2800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Título conferido: </a:t>
            </a:r>
            <a:r>
              <a:rPr lang="pt-BR" sz="2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LICENCIADO EM CIÊNCIAS, MATEMÁTICA E LINGUAGENS</a:t>
            </a:r>
          </a:p>
          <a:p>
            <a:pPr algn="just">
              <a:spcBef>
                <a:spcPts val="50"/>
              </a:spcBef>
            </a:pPr>
            <a:r>
              <a:rPr lang="pt-BR" sz="2800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Carga horária total: </a:t>
            </a:r>
            <a:r>
              <a:rPr lang="pt-BR" sz="2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3.380h</a:t>
            </a:r>
            <a:endParaRPr lang="pt-BR" sz="2800" dirty="0">
              <a:solidFill>
                <a:srgbClr val="000000"/>
              </a:solidFill>
              <a:ea typeface="Arial" panose="020B0604020202020204" pitchFamily="34" charset="0"/>
            </a:endParaRPr>
          </a:p>
          <a:p>
            <a:pPr algn="just">
              <a:spcBef>
                <a:spcPts val="50"/>
              </a:spcBef>
            </a:pPr>
            <a:r>
              <a:rPr lang="pt-BR" sz="2800" b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Local de Funcionamento: </a:t>
            </a:r>
            <a:r>
              <a:rPr lang="pt-BR" sz="2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Municípios - Polo da UAB: Ananindeua, Altamira, Bragança, Juruti, Salinas, São Sebastião da Boa Vista</a:t>
            </a:r>
            <a:endParaRPr lang="pt-BR" sz="2800" dirty="0">
              <a:effectLst/>
              <a:ea typeface="Times New Roman" panose="02020603050405020304" pitchFamily="18" charset="0"/>
            </a:endParaRPr>
          </a:p>
          <a:p>
            <a:pPr algn="just" rtl="0"/>
            <a:endParaRPr lang="pt-BR" sz="2800" dirty="0"/>
          </a:p>
        </p:txBody>
      </p:sp>
      <p:sp>
        <p:nvSpPr>
          <p:cNvPr id="7" name="Título 3" descr="Título">
            <a:extLst>
              <a:ext uri="{FF2B5EF4-FFF2-40B4-BE49-F238E27FC236}">
                <a16:creationId xmlns:a16="http://schemas.microsoft.com/office/drawing/2014/main" id="{B1A221AF-3E41-4948-B063-AB2DEFD6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9463314" cy="830997"/>
          </a:xfrm>
        </p:spPr>
        <p:txBody>
          <a:bodyPr rtlCol="0"/>
          <a:lstStyle/>
          <a:p>
            <a:pPr rtl="0"/>
            <a:r>
              <a:rPr lang="pt-BR" sz="4000" dirty="0"/>
              <a:t>CARACTERÍSTICAS GERAIS</a:t>
            </a:r>
          </a:p>
        </p:txBody>
      </p:sp>
    </p:spTree>
    <p:extLst>
      <p:ext uri="{BB962C8B-B14F-4D97-AF65-F5344CB8AC3E}">
        <p14:creationId xmlns:p14="http://schemas.microsoft.com/office/powerpoint/2010/main" val="425712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 descr="menino com uma mochila caminhando com uma bicicleta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6019" y="-8663"/>
            <a:ext cx="7388298" cy="6858000"/>
            <a:chOff x="1826589" y="0"/>
            <a:chExt cx="7388298" cy="6858000"/>
          </a:xfrm>
        </p:grpSpPr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</p:grpSp>
      <p:sp>
        <p:nvSpPr>
          <p:cNvPr id="4" name="Título 3" descr="Título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rtlCol="0"/>
          <a:lstStyle/>
          <a:p>
            <a:pPr rtl="0"/>
            <a:r>
              <a:rPr lang="pt-BR" sz="4000" dirty="0"/>
              <a:t>OBJETIVO</a:t>
            </a:r>
            <a:br>
              <a:rPr lang="pt-BR" sz="4000" dirty="0"/>
            </a:br>
            <a:br>
              <a:rPr lang="pt-BR" sz="4000" dirty="0"/>
            </a:br>
            <a:endParaRPr lang="pt-BR" sz="4000" dirty="0"/>
          </a:p>
        </p:txBody>
      </p:sp>
      <p:pic>
        <p:nvPicPr>
          <p:cNvPr id="35" name="Espaço Reservado para Conteúdo 34" descr="Livro Aberto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6451" y="1337437"/>
            <a:ext cx="548640" cy="548640"/>
          </a:xfrm>
        </p:spPr>
      </p:pic>
      <p:sp>
        <p:nvSpPr>
          <p:cNvPr id="23" name="Espaço Reservado para Texto 22" descr="bloco de conteúdo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1734198"/>
            <a:ext cx="2834640" cy="3286360"/>
          </a:xfrm>
        </p:spPr>
        <p:txBody>
          <a:bodyPr rtlCol="0"/>
          <a:lstStyle/>
          <a:p>
            <a:pPr algn="just" rtl="0"/>
            <a:r>
              <a:rPr lang="pt-PT" sz="2000" dirty="0">
                <a:ea typeface="Arial MT"/>
                <a:cs typeface="Arial MT"/>
              </a:rPr>
              <a:t>     </a:t>
            </a:r>
            <a:r>
              <a:rPr lang="pt-PT" sz="2000" dirty="0">
                <a:effectLst/>
                <a:ea typeface="Arial MT"/>
                <a:cs typeface="Arial MT"/>
              </a:rPr>
              <a:t>O</a:t>
            </a:r>
            <a:r>
              <a:rPr lang="pt-PT" sz="2000" spc="5" dirty="0">
                <a:effectLst/>
                <a:ea typeface="Arial MT"/>
                <a:cs typeface="Arial MT"/>
              </a:rPr>
              <a:t> c</a:t>
            </a:r>
            <a:r>
              <a:rPr lang="pt-PT" sz="2000" dirty="0">
                <a:effectLst/>
                <a:ea typeface="Arial MT"/>
                <a:cs typeface="Arial MT"/>
              </a:rPr>
              <a:t>urso</a:t>
            </a:r>
            <a:r>
              <a:rPr lang="pt-PT" sz="2000" spc="5" dirty="0">
                <a:effectLst/>
                <a:ea typeface="Arial MT"/>
                <a:cs typeface="Arial MT"/>
              </a:rPr>
              <a:t> </a:t>
            </a:r>
            <a:r>
              <a:rPr lang="pt-PT" sz="2000" dirty="0">
                <a:effectLst/>
                <a:ea typeface="Arial MT"/>
                <a:cs typeface="Arial MT"/>
              </a:rPr>
              <a:t>de</a:t>
            </a:r>
            <a:r>
              <a:rPr lang="pt-PT" sz="2000" spc="5" dirty="0">
                <a:effectLst/>
                <a:ea typeface="Arial MT"/>
                <a:cs typeface="Arial MT"/>
              </a:rPr>
              <a:t> </a:t>
            </a:r>
            <a:r>
              <a:rPr lang="pt-PT" sz="2000" dirty="0">
                <a:effectLst/>
                <a:ea typeface="Arial MT"/>
                <a:cs typeface="Arial MT"/>
              </a:rPr>
              <a:t>graduação</a:t>
            </a:r>
            <a:r>
              <a:rPr lang="pt-PT" sz="2000" spc="5" dirty="0">
                <a:effectLst/>
                <a:ea typeface="Arial MT"/>
                <a:cs typeface="Arial MT"/>
              </a:rPr>
              <a:t> </a:t>
            </a:r>
            <a:r>
              <a:rPr lang="pt-PT" sz="2000" dirty="0">
                <a:effectLst/>
                <a:ea typeface="Arial MT"/>
                <a:cs typeface="Arial MT"/>
              </a:rPr>
              <a:t>em</a:t>
            </a:r>
            <a:r>
              <a:rPr lang="pt-PT" sz="2000" spc="5" dirty="0">
                <a:effectLst/>
                <a:ea typeface="Arial MT"/>
                <a:cs typeface="Arial MT"/>
              </a:rPr>
              <a:t> </a:t>
            </a:r>
            <a:r>
              <a:rPr lang="pt-PT" sz="2000" dirty="0">
                <a:effectLst/>
                <a:ea typeface="Arial MT"/>
                <a:cs typeface="Arial MT"/>
              </a:rPr>
              <a:t>Licenciatura</a:t>
            </a:r>
            <a:r>
              <a:rPr lang="pt-PT" sz="2000" spc="5" dirty="0">
                <a:effectLst/>
                <a:ea typeface="Arial MT"/>
                <a:cs typeface="Arial MT"/>
              </a:rPr>
              <a:t> </a:t>
            </a:r>
            <a:r>
              <a:rPr lang="pt-PT" sz="2000" dirty="0">
                <a:effectLst/>
                <a:ea typeface="Arial MT"/>
                <a:cs typeface="Arial MT"/>
              </a:rPr>
              <a:t>Integrada</a:t>
            </a:r>
            <a:r>
              <a:rPr lang="pt-PT" sz="2000" spc="5" dirty="0">
                <a:effectLst/>
                <a:ea typeface="Arial MT"/>
                <a:cs typeface="Arial MT"/>
              </a:rPr>
              <a:t> </a:t>
            </a:r>
            <a:r>
              <a:rPr lang="pt-PT" sz="2000" dirty="0">
                <a:effectLst/>
                <a:ea typeface="Arial MT"/>
                <a:cs typeface="Arial MT"/>
              </a:rPr>
              <a:t>em</a:t>
            </a:r>
            <a:r>
              <a:rPr lang="pt-PT" sz="2000" spc="5" dirty="0">
                <a:effectLst/>
                <a:ea typeface="Arial MT"/>
                <a:cs typeface="Arial MT"/>
              </a:rPr>
              <a:t> </a:t>
            </a:r>
            <a:r>
              <a:rPr lang="pt-PT" sz="2000" dirty="0">
                <a:effectLst/>
                <a:ea typeface="Arial MT"/>
                <a:cs typeface="Arial MT"/>
              </a:rPr>
              <a:t>Ciências, Matemática e Linguagens, tem por objetivo formar professores</a:t>
            </a:r>
            <a:r>
              <a:rPr lang="pt-PT" sz="2000" spc="5" dirty="0">
                <a:effectLst/>
                <a:ea typeface="Arial MT"/>
                <a:cs typeface="Arial MT"/>
              </a:rPr>
              <a:t> </a:t>
            </a:r>
            <a:r>
              <a:rPr lang="pt-PT" sz="2000" dirty="0">
                <a:effectLst/>
                <a:ea typeface="Arial MT"/>
                <a:cs typeface="Arial MT"/>
              </a:rPr>
              <a:t>para o trabalho educativo profícuo e diferenciado nos anos iniciais da Educação Básica</a:t>
            </a:r>
            <a:r>
              <a:rPr lang="pt-PT" sz="2000" spc="5" dirty="0">
                <a:effectLst/>
                <a:ea typeface="Arial MT"/>
                <a:cs typeface="Arial MT"/>
              </a:rPr>
              <a:t> </a:t>
            </a:r>
            <a:r>
              <a:rPr lang="pt-PT" sz="2000" dirty="0">
                <a:effectLst/>
                <a:ea typeface="Arial MT"/>
                <a:cs typeface="Arial MT"/>
              </a:rPr>
              <a:t>e</a:t>
            </a:r>
            <a:r>
              <a:rPr lang="pt-PT" sz="2000" spc="-5" dirty="0">
                <a:effectLst/>
                <a:ea typeface="Arial MT"/>
                <a:cs typeface="Arial MT"/>
              </a:rPr>
              <a:t> </a:t>
            </a:r>
            <a:r>
              <a:rPr lang="pt-PT" sz="2000" dirty="0">
                <a:effectLst/>
                <a:ea typeface="Arial MT"/>
                <a:cs typeface="Arial MT"/>
              </a:rPr>
              <a:t>Educação de</a:t>
            </a:r>
            <a:r>
              <a:rPr lang="pt-PT" sz="2000" spc="-10" dirty="0">
                <a:effectLst/>
                <a:ea typeface="Arial MT"/>
                <a:cs typeface="Arial MT"/>
              </a:rPr>
              <a:t> </a:t>
            </a:r>
            <a:r>
              <a:rPr lang="pt-PT" sz="2000" dirty="0">
                <a:effectLst/>
                <a:ea typeface="Arial MT"/>
                <a:cs typeface="Arial MT"/>
              </a:rPr>
              <a:t>Jovens e</a:t>
            </a:r>
            <a:r>
              <a:rPr lang="pt-PT" sz="2000" spc="-5" dirty="0">
                <a:effectLst/>
                <a:ea typeface="Arial MT"/>
                <a:cs typeface="Arial MT"/>
              </a:rPr>
              <a:t> </a:t>
            </a:r>
            <a:r>
              <a:rPr lang="pt-PT" sz="2000" dirty="0">
                <a:effectLst/>
                <a:ea typeface="Arial MT"/>
                <a:cs typeface="Arial MT"/>
              </a:rPr>
              <a:t>Adultos.</a:t>
            </a:r>
            <a:endParaRPr lang="pt-BR" sz="2000" dirty="0"/>
          </a:p>
        </p:txBody>
      </p:sp>
      <p:pic>
        <p:nvPicPr>
          <p:cNvPr id="36" name="Espaço Reservado para Conteúdo 35" descr="Medalha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5309" y="1337437"/>
            <a:ext cx="548640" cy="548640"/>
          </a:xfrm>
        </p:spPr>
      </p:pic>
      <p:sp>
        <p:nvSpPr>
          <p:cNvPr id="24" name="Espaço Reservado para Texto 23" descr="bloco de conteúdo 2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1734204"/>
            <a:ext cx="2834640" cy="2287286"/>
          </a:xfrm>
        </p:spPr>
        <p:txBody>
          <a:bodyPr rtlCol="0"/>
          <a:lstStyle/>
          <a:p>
            <a:pPr algn="just" rtl="0"/>
            <a:r>
              <a:rPr lang="pt-BR" sz="20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    Em sua versão presencial, </a:t>
            </a:r>
            <a:r>
              <a:rPr lang="pt-BR" sz="2000" dirty="0">
                <a:solidFill>
                  <a:srgbClr val="000000"/>
                </a:solidFill>
                <a:ea typeface="Arial" panose="020B0604020202020204" pitchFamily="34" charset="0"/>
              </a:rPr>
              <a:t>o curso </a:t>
            </a:r>
            <a:r>
              <a:rPr lang="pt-BR" sz="20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foi aprovado no segundo semestre de 2009 pela Resolução do CONSEPE 3847/2009. O curso situa-se no Instituto de Educação Matemática e Científica (IEMCI). </a:t>
            </a:r>
            <a:endParaRPr lang="pt-BR" sz="2000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7" name="Espaço Reservado para o Número do Slide 5" descr="Número do slide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smtClean="0">
                <a:solidFill>
                  <a:schemeClr val="bg1"/>
                </a:solidFill>
              </a:rPr>
              <a:pPr algn="ctr" rtl="0"/>
              <a:t>7</a:t>
            </a:fld>
            <a:endParaRPr lang="pt-BR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23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ço Reservado para Imagem 19" descr="Pessoas sentadas ao redor de uma mesa&#10;&#10;Descrição gerada automaticamente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347731"/>
            <a:ext cx="12192001" cy="7113955"/>
          </a:xfr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B96D2D9B-E0B9-499F-9404-108DB59E4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669" y="-468946"/>
            <a:ext cx="6957056" cy="7038304"/>
            <a:chOff x="0" y="0"/>
            <a:chExt cx="6957056" cy="6858000"/>
          </a:xfrm>
        </p:grpSpPr>
        <p:sp>
          <p:nvSpPr>
            <p:cNvPr id="33" name="Paralelogramo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t-BR"/>
            </a:p>
          </p:txBody>
        </p:sp>
      </p:grpSp>
      <p:sp>
        <p:nvSpPr>
          <p:cNvPr id="31" name="Título 30" descr="título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093" y="2443753"/>
            <a:ext cx="5491804" cy="902670"/>
          </a:xfrm>
        </p:spPr>
        <p:txBody>
          <a:bodyPr rtlCol="0"/>
          <a:lstStyle/>
          <a:p>
            <a:pPr algn="ctr" rtl="0"/>
            <a:r>
              <a:rPr lang="pt-BR" sz="6000" dirty="0"/>
              <a:t>ORGANIZAÇÃO</a:t>
            </a:r>
            <a:br>
              <a:rPr lang="pt-BR" sz="6000" dirty="0"/>
            </a:br>
            <a:r>
              <a:rPr lang="pt-BR" sz="6000" dirty="0"/>
              <a:t>CURRICULAR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C9236A-31FE-43AA-BD0E-4083E1823DB2}"/>
              </a:ext>
            </a:extLst>
          </p:cNvPr>
          <p:cNvSpPr txBox="1"/>
          <p:nvPr/>
        </p:nvSpPr>
        <p:spPr>
          <a:xfrm>
            <a:off x="141669" y="4237148"/>
            <a:ext cx="6104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Licenciatura em Ciências, Matemática e Linguagens (LICML)</a:t>
            </a:r>
          </a:p>
        </p:txBody>
      </p:sp>
    </p:spTree>
    <p:extLst>
      <p:ext uri="{BB962C8B-B14F-4D97-AF65-F5344CB8AC3E}">
        <p14:creationId xmlns:p14="http://schemas.microsoft.com/office/powerpoint/2010/main" val="1744358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Empresário na cadeira segurando um cartaz">
            <a:extLst>
              <a:ext uri="{FF2B5EF4-FFF2-40B4-BE49-F238E27FC236}">
                <a16:creationId xmlns:a16="http://schemas.microsoft.com/office/drawing/2014/main" id="{4E8C682F-F407-49A1-BB79-221EDC9C3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16" y="1024607"/>
            <a:ext cx="4699416" cy="5061872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7" name="Espaço Reservado para o Número do Slide 5" descr="Número do slide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pt-BR" sz="1200" smtClean="0">
                <a:solidFill>
                  <a:schemeClr val="bg1"/>
                </a:solidFill>
              </a:rPr>
              <a:pPr algn="ctr" rtl="0"/>
              <a:t>9</a:t>
            </a:fld>
            <a:endParaRPr lang="pt-BR" sz="1200">
              <a:solidFill>
                <a:schemeClr val="bg1"/>
              </a:solidFill>
            </a:endParaRPr>
          </a:p>
        </p:txBody>
      </p:sp>
      <p:pic>
        <p:nvPicPr>
          <p:cNvPr id="3" name="Imagem 2" descr="Mulher casual confusa">
            <a:extLst>
              <a:ext uri="{FF2B5EF4-FFF2-40B4-BE49-F238E27FC236}">
                <a16:creationId xmlns:a16="http://schemas.microsoft.com/office/drawing/2014/main" id="{F6A7551D-CC6E-42D6-B828-D66DC00D4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9927" y="647112"/>
            <a:ext cx="2650904" cy="559247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32D51CB-5BCF-459A-B7BA-0A1D93A64B1E}"/>
              </a:ext>
            </a:extLst>
          </p:cNvPr>
          <p:cNvSpPr txBox="1"/>
          <p:nvPr/>
        </p:nvSpPr>
        <p:spPr>
          <a:xfrm rot="21311444">
            <a:off x="2271460" y="1734114"/>
            <a:ext cx="2782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Nosso curso é organizado em Eixos Temáticos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794D1B08-904E-4D7B-9A17-B89EA2A3CE4C}"/>
              </a:ext>
            </a:extLst>
          </p:cNvPr>
          <p:cNvGrpSpPr/>
          <p:nvPr/>
        </p:nvGrpSpPr>
        <p:grpSpPr>
          <a:xfrm>
            <a:off x="6901617" y="115269"/>
            <a:ext cx="2328281" cy="1439963"/>
            <a:chOff x="6901617" y="115269"/>
            <a:chExt cx="2328281" cy="1439963"/>
          </a:xfrm>
        </p:grpSpPr>
        <p:sp>
          <p:nvSpPr>
            <p:cNvPr id="13" name="Balão de Fala: Oval 12">
              <a:extLst>
                <a:ext uri="{FF2B5EF4-FFF2-40B4-BE49-F238E27FC236}">
                  <a16:creationId xmlns:a16="http://schemas.microsoft.com/office/drawing/2014/main" id="{4B1DD60D-FE0F-42DE-92A0-9921192CEAAA}"/>
                </a:ext>
              </a:extLst>
            </p:cNvPr>
            <p:cNvSpPr/>
            <p:nvPr/>
          </p:nvSpPr>
          <p:spPr>
            <a:xfrm>
              <a:off x="6901617" y="115269"/>
              <a:ext cx="2328281" cy="1439963"/>
            </a:xfrm>
            <a:prstGeom prst="wedgeEllipseCallout">
              <a:avLst>
                <a:gd name="adj1" fmla="val 58448"/>
                <a:gd name="adj2" fmla="val 4010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4BE34A35-C8C2-4BBD-B407-EAC9DF78957F}"/>
                </a:ext>
              </a:extLst>
            </p:cNvPr>
            <p:cNvSpPr txBox="1"/>
            <p:nvPr/>
          </p:nvSpPr>
          <p:spPr>
            <a:xfrm>
              <a:off x="7032244" y="454874"/>
              <a:ext cx="205181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E </a:t>
              </a:r>
              <a:r>
                <a:rPr lang="pt-BR" sz="2000" b="1" dirty="0"/>
                <a:t>como</a:t>
              </a:r>
              <a:r>
                <a:rPr lang="pt-BR" b="1" dirty="0"/>
                <a:t> isso funciona?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14041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154578_TF00475556_Win32" id="{AF95D512-FDE0-401B-9228-7BA25B2B4362}" vid="{5BC73B17-9B28-44F6-A6C4-01FC6267358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educacional</Template>
  <TotalTime>3048</TotalTime>
  <Words>538</Words>
  <Application>Microsoft Office PowerPoint</Application>
  <PresentationFormat>Widescreen</PresentationFormat>
  <Paragraphs>73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Corbel</vt:lpstr>
      <vt:lpstr>Tema do Office</vt:lpstr>
      <vt:lpstr>LICENCIATURA INTEGRADA EM CIÊNCIAS, MATEMÁTICA E LINGUAGENS</vt:lpstr>
      <vt:lpstr>Apresentação do PowerPoint</vt:lpstr>
      <vt:lpstr>Apresentação do PowerPoint</vt:lpstr>
      <vt:lpstr>O CURSO</vt:lpstr>
      <vt:lpstr>CARACTERÍSTICAS GERAIS</vt:lpstr>
      <vt:lpstr>CARACTERÍSTICAS GERAIS</vt:lpstr>
      <vt:lpstr>OBJETIVO  </vt:lpstr>
      <vt:lpstr>ORGANIZAÇÃO CURRICULAR</vt:lpstr>
      <vt:lpstr>Apresentação do PowerPoint</vt:lpstr>
      <vt:lpstr>EIXOS TEMÁTICOS</vt:lpstr>
      <vt:lpstr>EIXOS TEMÁTICOS</vt:lpstr>
      <vt:lpstr>EIXOS TEMÁTICOS</vt:lpstr>
      <vt:lpstr>EIXOS TEMÁTICOS</vt:lpstr>
      <vt:lpstr>DESENHO CURRICULAR </vt:lpstr>
      <vt:lpstr>DESENHO CURRICULAR </vt:lpstr>
      <vt:lpstr>AVALIAÇÃO</vt:lpstr>
      <vt:lpstr>AVALIAÇÃO</vt:lpstr>
      <vt:lpstr>Vamos lá?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 ADIPISCING ELIT</dc:title>
  <dc:creator>Soraia Lameirão</dc:creator>
  <cp:lastModifiedBy>Ivanete</cp:lastModifiedBy>
  <cp:revision>13</cp:revision>
  <dcterms:created xsi:type="dcterms:W3CDTF">2021-12-15T20:34:17Z</dcterms:created>
  <dcterms:modified xsi:type="dcterms:W3CDTF">2023-11-14T18:38:14Z</dcterms:modified>
</cp:coreProperties>
</file>