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356" r:id="rId3"/>
    <p:sldId id="459" r:id="rId4"/>
    <p:sldId id="460" r:id="rId5"/>
    <p:sldId id="461" r:id="rId6"/>
    <p:sldId id="439" r:id="rId7"/>
    <p:sldId id="467" r:id="rId8"/>
    <p:sldId id="462" r:id="rId9"/>
    <p:sldId id="471" r:id="rId10"/>
    <p:sldId id="443" r:id="rId11"/>
    <p:sldId id="464" r:id="rId12"/>
    <p:sldId id="466" r:id="rId13"/>
    <p:sldId id="465" r:id="rId14"/>
    <p:sldId id="468" r:id="rId15"/>
    <p:sldId id="469" r:id="rId16"/>
    <p:sldId id="474" r:id="rId17"/>
    <p:sldId id="470" r:id="rId18"/>
    <p:sldId id="472" r:id="rId19"/>
    <p:sldId id="473" r:id="rId20"/>
    <p:sldId id="475" r:id="rId21"/>
    <p:sldId id="383" r:id="rId2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1pPr>
    <a:lvl2pPr marL="0" marR="0" indent="22860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2pPr>
    <a:lvl3pPr marL="0" marR="0" indent="45720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3pPr>
    <a:lvl4pPr marL="0" marR="0" indent="68580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4pPr>
    <a:lvl5pPr marL="0" marR="0" indent="91440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5pPr>
    <a:lvl6pPr marL="0" marR="0" indent="114300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6pPr>
    <a:lvl7pPr marL="0" marR="0" indent="137160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7pPr>
    <a:lvl8pPr marL="0" marR="0" indent="160020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8pPr>
    <a:lvl9pPr marL="0" marR="0" indent="182880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1B10"/>
    <a:srgbClr val="F1ECE6"/>
    <a:srgbClr val="97756C"/>
    <a:srgbClr val="C5BAA2"/>
    <a:srgbClr val="87683C"/>
    <a:srgbClr val="86837E"/>
    <a:srgbClr val="541C10"/>
    <a:srgbClr val="ACA29C"/>
    <a:srgbClr val="611405"/>
    <a:srgbClr val="B709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1">
              <a:hueOff val="178262"/>
              <a:satOff val="-8651"/>
              <a:lumOff val="-7254"/>
              <a:alpha val="29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6">
              <a:alpha val="25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01D73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239254"/>
              <a:lumOff val="-139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EB9B">
              <a:alpha val="26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889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47882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>
              <a:alpha val="75000"/>
            </a:srgbClr>
          </a:solidFill>
        </a:fill>
      </a:tcStyle>
    </a:wholeTbl>
    <a:band2H>
      <a:tcTxStyle/>
      <a:tcStyle>
        <a:tcBdr/>
        <a:fill>
          <a:solidFill>
            <a:srgbClr val="686A6A">
              <a:alpha val="8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222222"/>
              </a:solidFill>
              <a:prstDash val="solid"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86A6A">
              <a:alpha val="85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22222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69" autoAdjust="0"/>
    <p:restoredTop sz="92891" autoAdjust="0"/>
  </p:normalViewPr>
  <p:slideViewPr>
    <p:cSldViewPr snapToGrid="0">
      <p:cViewPr varScale="1">
        <p:scale>
          <a:sx n="54" d="100"/>
          <a:sy n="54" d="100"/>
        </p:scale>
        <p:origin x="330" y="90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480781-30AC-44D7-A6DA-1895E61F4EFA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65BCEF0E-E53C-4DE9-BF3A-B56DBEFB5A16}">
      <dgm:prSet phldrT="[Texto]" custT="1"/>
      <dgm:spPr>
        <a:solidFill>
          <a:srgbClr val="97756C"/>
        </a:solidFill>
        <a:ln>
          <a:noFill/>
        </a:ln>
      </dgm:spPr>
      <dgm:t>
        <a:bodyPr/>
        <a:lstStyle/>
        <a:p>
          <a:r>
            <a:rPr lang="pt-BR" sz="3500" b="1" dirty="0">
              <a:solidFill>
                <a:srgbClr val="F1ECE6"/>
              </a:solidFill>
            </a:rPr>
            <a:t>Categoria</a:t>
          </a:r>
        </a:p>
      </dgm:t>
    </dgm:pt>
    <dgm:pt modelId="{288CDC91-C2B5-4AF8-BC91-EEF233F94469}" type="parTrans" cxnId="{EEB62DBB-EFE3-499D-AAF3-F030F4B90263}">
      <dgm:prSet/>
      <dgm:spPr/>
      <dgm:t>
        <a:bodyPr/>
        <a:lstStyle/>
        <a:p>
          <a:endParaRPr lang="pt-BR"/>
        </a:p>
      </dgm:t>
    </dgm:pt>
    <dgm:pt modelId="{942FF423-C6CB-4346-806E-C3B3AA21BF9A}" type="sibTrans" cxnId="{EEB62DBB-EFE3-499D-AAF3-F030F4B90263}">
      <dgm:prSet/>
      <dgm:spPr/>
      <dgm:t>
        <a:bodyPr/>
        <a:lstStyle/>
        <a:p>
          <a:endParaRPr lang="pt-BR"/>
        </a:p>
      </dgm:t>
    </dgm:pt>
    <dgm:pt modelId="{B0CFD041-D37C-430C-AD0F-E13BAFBEDD21}">
      <dgm:prSet phldrT="[Texto]" custT="1"/>
      <dgm:spPr>
        <a:solidFill>
          <a:srgbClr val="611405"/>
        </a:solidFill>
        <a:ln>
          <a:noFill/>
        </a:ln>
      </dgm:spPr>
      <dgm:t>
        <a:bodyPr/>
        <a:lstStyle/>
        <a:p>
          <a:r>
            <a:rPr lang="pt-BR" sz="3500" dirty="0">
              <a:solidFill>
                <a:srgbClr val="F1ECE6"/>
              </a:solidFill>
            </a:rPr>
            <a:t>Curso</a:t>
          </a:r>
        </a:p>
      </dgm:t>
    </dgm:pt>
    <dgm:pt modelId="{1B4A7038-82B7-4B63-8412-8EDC1245DE2A}" type="parTrans" cxnId="{2547451C-D9BF-4C10-91C6-B18A8C21E2C1}">
      <dgm:prSet/>
      <dgm:spPr/>
      <dgm:t>
        <a:bodyPr/>
        <a:lstStyle/>
        <a:p>
          <a:endParaRPr lang="pt-BR"/>
        </a:p>
      </dgm:t>
    </dgm:pt>
    <dgm:pt modelId="{6E05C904-C2A5-484C-95D2-1D5D3063D887}" type="sibTrans" cxnId="{2547451C-D9BF-4C10-91C6-B18A8C21E2C1}">
      <dgm:prSet/>
      <dgm:spPr/>
      <dgm:t>
        <a:bodyPr/>
        <a:lstStyle/>
        <a:p>
          <a:endParaRPr lang="pt-BR"/>
        </a:p>
      </dgm:t>
    </dgm:pt>
    <dgm:pt modelId="{45C00C71-0CE8-40FA-96AD-EAAF971A7183}">
      <dgm:prSet phldrT="[Texto]" custT="1"/>
      <dgm:spPr>
        <a:solidFill>
          <a:srgbClr val="C5BAA2"/>
        </a:solidFill>
        <a:ln>
          <a:noFill/>
        </a:ln>
      </dgm:spPr>
      <dgm:t>
        <a:bodyPr/>
        <a:lstStyle/>
        <a:p>
          <a:r>
            <a:rPr lang="pt-BR" sz="3500" dirty="0">
              <a:solidFill>
                <a:srgbClr val="F1ECE6"/>
              </a:solidFill>
            </a:rPr>
            <a:t>Recursos e atividades</a:t>
          </a:r>
        </a:p>
      </dgm:t>
    </dgm:pt>
    <dgm:pt modelId="{0098EDCA-745A-4B29-A79E-DC1899D11A43}" type="parTrans" cxnId="{4F3589E2-DFBA-4729-A496-4F0B844061D9}">
      <dgm:prSet/>
      <dgm:spPr/>
      <dgm:t>
        <a:bodyPr/>
        <a:lstStyle/>
        <a:p>
          <a:endParaRPr lang="pt-BR"/>
        </a:p>
      </dgm:t>
    </dgm:pt>
    <dgm:pt modelId="{16010C9F-4357-4AE2-A2BA-E7C3C48D80D8}" type="sibTrans" cxnId="{4F3589E2-DFBA-4729-A496-4F0B844061D9}">
      <dgm:prSet/>
      <dgm:spPr/>
      <dgm:t>
        <a:bodyPr/>
        <a:lstStyle/>
        <a:p>
          <a:endParaRPr lang="pt-BR"/>
        </a:p>
      </dgm:t>
    </dgm:pt>
    <dgm:pt modelId="{64C5F844-12F2-4D01-B7BF-9DEFF031C937}">
      <dgm:prSet phldrT="[Texto]" custT="1"/>
      <dgm:spPr>
        <a:solidFill>
          <a:srgbClr val="87683C"/>
        </a:solidFill>
        <a:ln>
          <a:noFill/>
        </a:ln>
      </dgm:spPr>
      <dgm:t>
        <a:bodyPr/>
        <a:lstStyle/>
        <a:p>
          <a:r>
            <a:rPr lang="pt-BR" sz="3500" dirty="0">
              <a:solidFill>
                <a:schemeClr val="bg1">
                  <a:lumMod val="10000"/>
                  <a:lumOff val="90000"/>
                </a:schemeClr>
              </a:solidFill>
            </a:rPr>
            <a:t>Conteúdo</a:t>
          </a:r>
        </a:p>
      </dgm:t>
    </dgm:pt>
    <dgm:pt modelId="{48071B57-093C-49A0-9577-B6C488374655}" type="parTrans" cxnId="{A300634E-EEBC-495E-9615-482E7C4B20EA}">
      <dgm:prSet/>
      <dgm:spPr/>
      <dgm:t>
        <a:bodyPr/>
        <a:lstStyle/>
        <a:p>
          <a:endParaRPr lang="pt-BR"/>
        </a:p>
      </dgm:t>
    </dgm:pt>
    <dgm:pt modelId="{C1EE3B2B-2227-4E81-9DF2-D270D03F4C22}" type="sibTrans" cxnId="{A300634E-EEBC-495E-9615-482E7C4B20EA}">
      <dgm:prSet/>
      <dgm:spPr/>
      <dgm:t>
        <a:bodyPr/>
        <a:lstStyle/>
        <a:p>
          <a:endParaRPr lang="pt-BR"/>
        </a:p>
      </dgm:t>
    </dgm:pt>
    <dgm:pt modelId="{74D5CA51-D879-4DE2-BBB0-A4833966C669}">
      <dgm:prSet phldrT="[Texto]" custT="1"/>
      <dgm:spPr>
        <a:solidFill>
          <a:srgbClr val="551B10"/>
        </a:solidFill>
        <a:ln>
          <a:noFill/>
        </a:ln>
      </dgm:spPr>
      <dgm:t>
        <a:bodyPr/>
        <a:lstStyle/>
        <a:p>
          <a:r>
            <a:rPr lang="pt-BR" sz="3500" dirty="0">
              <a:solidFill>
                <a:schemeClr val="bg1">
                  <a:lumMod val="10000"/>
                  <a:lumOff val="90000"/>
                </a:schemeClr>
              </a:solidFill>
            </a:rPr>
            <a:t>Formato</a:t>
          </a:r>
        </a:p>
      </dgm:t>
    </dgm:pt>
    <dgm:pt modelId="{AA91C32B-F594-43B8-8E82-0B5B803997E5}" type="parTrans" cxnId="{5CD88D3E-5657-4953-A049-BE150E118DC8}">
      <dgm:prSet/>
      <dgm:spPr/>
      <dgm:t>
        <a:bodyPr/>
        <a:lstStyle/>
        <a:p>
          <a:endParaRPr lang="pt-BR"/>
        </a:p>
      </dgm:t>
    </dgm:pt>
    <dgm:pt modelId="{2FBE6BAD-19B4-4757-A212-94D6BBB5E1CB}" type="sibTrans" cxnId="{5CD88D3E-5657-4953-A049-BE150E118DC8}">
      <dgm:prSet/>
      <dgm:spPr/>
      <dgm:t>
        <a:bodyPr/>
        <a:lstStyle/>
        <a:p>
          <a:endParaRPr lang="pt-BR"/>
        </a:p>
      </dgm:t>
    </dgm:pt>
    <dgm:pt modelId="{DE03DE04-7DF4-4317-B606-FA8F6586DC6B}" type="pres">
      <dgm:prSet presAssocID="{59480781-30AC-44D7-A6DA-1895E61F4EFA}" presName="Name0" presStyleCnt="0">
        <dgm:presLayoutVars>
          <dgm:chMax val="7"/>
          <dgm:resizeHandles val="exact"/>
        </dgm:presLayoutVars>
      </dgm:prSet>
      <dgm:spPr/>
    </dgm:pt>
    <dgm:pt modelId="{C4F7D4EF-CC65-4BC5-AA20-EF696017A566}" type="pres">
      <dgm:prSet presAssocID="{59480781-30AC-44D7-A6DA-1895E61F4EFA}" presName="comp1" presStyleCnt="0"/>
      <dgm:spPr/>
    </dgm:pt>
    <dgm:pt modelId="{C21C4CB2-483F-4F48-B531-F3B0586ABCB0}" type="pres">
      <dgm:prSet presAssocID="{59480781-30AC-44D7-A6DA-1895E61F4EFA}" presName="circle1" presStyleLbl="node1" presStyleIdx="0" presStyleCnt="5"/>
      <dgm:spPr/>
    </dgm:pt>
    <dgm:pt modelId="{4C8A0C26-476E-47E2-A31C-F5A32A3FB321}" type="pres">
      <dgm:prSet presAssocID="{59480781-30AC-44D7-A6DA-1895E61F4EFA}" presName="c1text" presStyleLbl="node1" presStyleIdx="0" presStyleCnt="5">
        <dgm:presLayoutVars>
          <dgm:bulletEnabled val="1"/>
        </dgm:presLayoutVars>
      </dgm:prSet>
      <dgm:spPr/>
    </dgm:pt>
    <dgm:pt modelId="{04E2AB7B-19E5-472C-B071-127706F5F99D}" type="pres">
      <dgm:prSet presAssocID="{59480781-30AC-44D7-A6DA-1895E61F4EFA}" presName="comp2" presStyleCnt="0"/>
      <dgm:spPr/>
    </dgm:pt>
    <dgm:pt modelId="{30113202-BB65-430D-9EC7-55A94C5C768C}" type="pres">
      <dgm:prSet presAssocID="{59480781-30AC-44D7-A6DA-1895E61F4EFA}" presName="circle2" presStyleLbl="node1" presStyleIdx="1" presStyleCnt="5"/>
      <dgm:spPr/>
    </dgm:pt>
    <dgm:pt modelId="{41700663-B3E5-410B-96EC-67C541844C89}" type="pres">
      <dgm:prSet presAssocID="{59480781-30AC-44D7-A6DA-1895E61F4EFA}" presName="c2text" presStyleLbl="node1" presStyleIdx="1" presStyleCnt="5">
        <dgm:presLayoutVars>
          <dgm:bulletEnabled val="1"/>
        </dgm:presLayoutVars>
      </dgm:prSet>
      <dgm:spPr/>
    </dgm:pt>
    <dgm:pt modelId="{43FDC7FF-1E30-4826-BAE5-DDA84E6C1733}" type="pres">
      <dgm:prSet presAssocID="{59480781-30AC-44D7-A6DA-1895E61F4EFA}" presName="comp3" presStyleCnt="0"/>
      <dgm:spPr/>
    </dgm:pt>
    <dgm:pt modelId="{11564FE7-240C-49D8-A706-7DB50C3F0C58}" type="pres">
      <dgm:prSet presAssocID="{59480781-30AC-44D7-A6DA-1895E61F4EFA}" presName="circle3" presStyleLbl="node1" presStyleIdx="2" presStyleCnt="5" custLinFactNeighborX="-1835" custLinFactNeighborY="-2314"/>
      <dgm:spPr>
        <a:solidFill>
          <a:srgbClr val="C0ABA6"/>
        </a:solidFill>
      </dgm:spPr>
    </dgm:pt>
    <dgm:pt modelId="{5FF26D19-A39D-45CE-926A-0DCAF26CA2EC}" type="pres">
      <dgm:prSet presAssocID="{59480781-30AC-44D7-A6DA-1895E61F4EFA}" presName="c3text" presStyleLbl="node1" presStyleIdx="2" presStyleCnt="5">
        <dgm:presLayoutVars>
          <dgm:bulletEnabled val="1"/>
        </dgm:presLayoutVars>
      </dgm:prSet>
      <dgm:spPr/>
    </dgm:pt>
    <dgm:pt modelId="{CDAD08EF-3EDC-4624-9751-73B5AF443045}" type="pres">
      <dgm:prSet presAssocID="{59480781-30AC-44D7-A6DA-1895E61F4EFA}" presName="comp4" presStyleCnt="0"/>
      <dgm:spPr/>
    </dgm:pt>
    <dgm:pt modelId="{A034DDFC-C381-488D-8036-54B76FA65BD7}" type="pres">
      <dgm:prSet presAssocID="{59480781-30AC-44D7-A6DA-1895E61F4EFA}" presName="circle4" presStyleLbl="node1" presStyleIdx="3" presStyleCnt="5"/>
      <dgm:spPr/>
    </dgm:pt>
    <dgm:pt modelId="{5A875390-1111-447D-8CAD-3593F3FAD913}" type="pres">
      <dgm:prSet presAssocID="{59480781-30AC-44D7-A6DA-1895E61F4EFA}" presName="c4text" presStyleLbl="node1" presStyleIdx="3" presStyleCnt="5">
        <dgm:presLayoutVars>
          <dgm:bulletEnabled val="1"/>
        </dgm:presLayoutVars>
      </dgm:prSet>
      <dgm:spPr/>
    </dgm:pt>
    <dgm:pt modelId="{5A6D09DA-F465-40CB-A729-1E0DC2E6F6ED}" type="pres">
      <dgm:prSet presAssocID="{59480781-30AC-44D7-A6DA-1895E61F4EFA}" presName="comp5" presStyleCnt="0"/>
      <dgm:spPr/>
    </dgm:pt>
    <dgm:pt modelId="{88533B32-221B-4F77-B258-9735AB433C35}" type="pres">
      <dgm:prSet presAssocID="{59480781-30AC-44D7-A6DA-1895E61F4EFA}" presName="circle5" presStyleLbl="node1" presStyleIdx="4" presStyleCnt="5"/>
      <dgm:spPr/>
    </dgm:pt>
    <dgm:pt modelId="{FA87F78C-D434-484F-B989-2E400195072A}" type="pres">
      <dgm:prSet presAssocID="{59480781-30AC-44D7-A6DA-1895E61F4EFA}" presName="c5text" presStyleLbl="node1" presStyleIdx="4" presStyleCnt="5">
        <dgm:presLayoutVars>
          <dgm:bulletEnabled val="1"/>
        </dgm:presLayoutVars>
      </dgm:prSet>
      <dgm:spPr/>
    </dgm:pt>
  </dgm:ptLst>
  <dgm:cxnLst>
    <dgm:cxn modelId="{51C28E00-B2F3-45FD-9EA9-F4CC2E25E979}" type="presOf" srcId="{59480781-30AC-44D7-A6DA-1895E61F4EFA}" destId="{DE03DE04-7DF4-4317-B606-FA8F6586DC6B}" srcOrd="0" destOrd="0" presId="urn:microsoft.com/office/officeart/2005/8/layout/venn2"/>
    <dgm:cxn modelId="{A769A610-4D6E-431D-B895-2E101B867786}" type="presOf" srcId="{B0CFD041-D37C-430C-AD0F-E13BAFBEDD21}" destId="{41700663-B3E5-410B-96EC-67C541844C89}" srcOrd="1" destOrd="0" presId="urn:microsoft.com/office/officeart/2005/8/layout/venn2"/>
    <dgm:cxn modelId="{2547451C-D9BF-4C10-91C6-B18A8C21E2C1}" srcId="{59480781-30AC-44D7-A6DA-1895E61F4EFA}" destId="{B0CFD041-D37C-430C-AD0F-E13BAFBEDD21}" srcOrd="1" destOrd="0" parTransId="{1B4A7038-82B7-4B63-8412-8EDC1245DE2A}" sibTransId="{6E05C904-C2A5-484C-95D2-1D5D3063D887}"/>
    <dgm:cxn modelId="{C6616C32-3195-4D91-8677-68784FD8BADC}" type="presOf" srcId="{45C00C71-0CE8-40FA-96AD-EAAF971A7183}" destId="{5A875390-1111-447D-8CAD-3593F3FAD913}" srcOrd="1" destOrd="0" presId="urn:microsoft.com/office/officeart/2005/8/layout/venn2"/>
    <dgm:cxn modelId="{5CD88D3E-5657-4953-A049-BE150E118DC8}" srcId="{59480781-30AC-44D7-A6DA-1895E61F4EFA}" destId="{74D5CA51-D879-4DE2-BBB0-A4833966C669}" srcOrd="2" destOrd="0" parTransId="{AA91C32B-F594-43B8-8E82-0B5B803997E5}" sibTransId="{2FBE6BAD-19B4-4757-A212-94D6BBB5E1CB}"/>
    <dgm:cxn modelId="{A300634E-EEBC-495E-9615-482E7C4B20EA}" srcId="{59480781-30AC-44D7-A6DA-1895E61F4EFA}" destId="{64C5F844-12F2-4D01-B7BF-9DEFF031C937}" srcOrd="4" destOrd="0" parTransId="{48071B57-093C-49A0-9577-B6C488374655}" sibTransId="{C1EE3B2B-2227-4E81-9DF2-D270D03F4C22}"/>
    <dgm:cxn modelId="{D1608F72-4727-417F-9DD4-E71257621F24}" type="presOf" srcId="{64C5F844-12F2-4D01-B7BF-9DEFF031C937}" destId="{88533B32-221B-4F77-B258-9735AB433C35}" srcOrd="0" destOrd="0" presId="urn:microsoft.com/office/officeart/2005/8/layout/venn2"/>
    <dgm:cxn modelId="{F0535E76-1476-4B9A-9B9E-E0EFD7DB8A30}" type="presOf" srcId="{64C5F844-12F2-4D01-B7BF-9DEFF031C937}" destId="{FA87F78C-D434-484F-B989-2E400195072A}" srcOrd="1" destOrd="0" presId="urn:microsoft.com/office/officeart/2005/8/layout/venn2"/>
    <dgm:cxn modelId="{31C6D785-DDB5-42B3-9ED5-D200C6CAE6F7}" type="presOf" srcId="{65BCEF0E-E53C-4DE9-BF3A-B56DBEFB5A16}" destId="{4C8A0C26-476E-47E2-A31C-F5A32A3FB321}" srcOrd="1" destOrd="0" presId="urn:microsoft.com/office/officeart/2005/8/layout/venn2"/>
    <dgm:cxn modelId="{8B20B18B-8A96-4B8F-8640-9417132EE763}" type="presOf" srcId="{65BCEF0E-E53C-4DE9-BF3A-B56DBEFB5A16}" destId="{C21C4CB2-483F-4F48-B531-F3B0586ABCB0}" srcOrd="0" destOrd="0" presId="urn:microsoft.com/office/officeart/2005/8/layout/venn2"/>
    <dgm:cxn modelId="{19288CB5-DEEC-4D2D-B772-D505CA6042BC}" type="presOf" srcId="{45C00C71-0CE8-40FA-96AD-EAAF971A7183}" destId="{A034DDFC-C381-488D-8036-54B76FA65BD7}" srcOrd="0" destOrd="0" presId="urn:microsoft.com/office/officeart/2005/8/layout/venn2"/>
    <dgm:cxn modelId="{EEB62DBB-EFE3-499D-AAF3-F030F4B90263}" srcId="{59480781-30AC-44D7-A6DA-1895E61F4EFA}" destId="{65BCEF0E-E53C-4DE9-BF3A-B56DBEFB5A16}" srcOrd="0" destOrd="0" parTransId="{288CDC91-C2B5-4AF8-BC91-EEF233F94469}" sibTransId="{942FF423-C6CB-4346-806E-C3B3AA21BF9A}"/>
    <dgm:cxn modelId="{CC4B75BE-37D2-4661-9F7E-E5A964E40577}" type="presOf" srcId="{B0CFD041-D37C-430C-AD0F-E13BAFBEDD21}" destId="{30113202-BB65-430D-9EC7-55A94C5C768C}" srcOrd="0" destOrd="0" presId="urn:microsoft.com/office/officeart/2005/8/layout/venn2"/>
    <dgm:cxn modelId="{DC3AB0C2-9277-4798-A1FA-440641152308}" type="presOf" srcId="{74D5CA51-D879-4DE2-BBB0-A4833966C669}" destId="{5FF26D19-A39D-45CE-926A-0DCAF26CA2EC}" srcOrd="1" destOrd="0" presId="urn:microsoft.com/office/officeart/2005/8/layout/venn2"/>
    <dgm:cxn modelId="{6F6A32CC-BF4E-4D50-8DA7-F44A2B8483B2}" type="presOf" srcId="{74D5CA51-D879-4DE2-BBB0-A4833966C669}" destId="{11564FE7-240C-49D8-A706-7DB50C3F0C58}" srcOrd="0" destOrd="0" presId="urn:microsoft.com/office/officeart/2005/8/layout/venn2"/>
    <dgm:cxn modelId="{4F3589E2-DFBA-4729-A496-4F0B844061D9}" srcId="{59480781-30AC-44D7-A6DA-1895E61F4EFA}" destId="{45C00C71-0CE8-40FA-96AD-EAAF971A7183}" srcOrd="3" destOrd="0" parTransId="{0098EDCA-745A-4B29-A79E-DC1899D11A43}" sibTransId="{16010C9F-4357-4AE2-A2BA-E7C3C48D80D8}"/>
    <dgm:cxn modelId="{82B311CE-541F-4C4B-BBE9-D2F49839339D}" type="presParOf" srcId="{DE03DE04-7DF4-4317-B606-FA8F6586DC6B}" destId="{C4F7D4EF-CC65-4BC5-AA20-EF696017A566}" srcOrd="0" destOrd="0" presId="urn:microsoft.com/office/officeart/2005/8/layout/venn2"/>
    <dgm:cxn modelId="{0E5E3A90-5011-4274-B38F-51E8E5158BA1}" type="presParOf" srcId="{C4F7D4EF-CC65-4BC5-AA20-EF696017A566}" destId="{C21C4CB2-483F-4F48-B531-F3B0586ABCB0}" srcOrd="0" destOrd="0" presId="urn:microsoft.com/office/officeart/2005/8/layout/venn2"/>
    <dgm:cxn modelId="{F5042252-6276-48BB-B41B-7B3BB312A889}" type="presParOf" srcId="{C4F7D4EF-CC65-4BC5-AA20-EF696017A566}" destId="{4C8A0C26-476E-47E2-A31C-F5A32A3FB321}" srcOrd="1" destOrd="0" presId="urn:microsoft.com/office/officeart/2005/8/layout/venn2"/>
    <dgm:cxn modelId="{1647E700-6F57-4B50-B448-6C3DA52480FD}" type="presParOf" srcId="{DE03DE04-7DF4-4317-B606-FA8F6586DC6B}" destId="{04E2AB7B-19E5-472C-B071-127706F5F99D}" srcOrd="1" destOrd="0" presId="urn:microsoft.com/office/officeart/2005/8/layout/venn2"/>
    <dgm:cxn modelId="{7DAFE75D-E2CC-4580-A161-EE1EF5C0D6AE}" type="presParOf" srcId="{04E2AB7B-19E5-472C-B071-127706F5F99D}" destId="{30113202-BB65-430D-9EC7-55A94C5C768C}" srcOrd="0" destOrd="0" presId="urn:microsoft.com/office/officeart/2005/8/layout/venn2"/>
    <dgm:cxn modelId="{B0BFCF3F-A31A-401C-9907-3D25C680794E}" type="presParOf" srcId="{04E2AB7B-19E5-472C-B071-127706F5F99D}" destId="{41700663-B3E5-410B-96EC-67C541844C89}" srcOrd="1" destOrd="0" presId="urn:microsoft.com/office/officeart/2005/8/layout/venn2"/>
    <dgm:cxn modelId="{D7042725-6FBF-4E60-9CA9-1F84CBC195D2}" type="presParOf" srcId="{DE03DE04-7DF4-4317-B606-FA8F6586DC6B}" destId="{43FDC7FF-1E30-4826-BAE5-DDA84E6C1733}" srcOrd="2" destOrd="0" presId="urn:microsoft.com/office/officeart/2005/8/layout/venn2"/>
    <dgm:cxn modelId="{9EEDAAE5-DC7B-40AC-87F5-402E520E1B33}" type="presParOf" srcId="{43FDC7FF-1E30-4826-BAE5-DDA84E6C1733}" destId="{11564FE7-240C-49D8-A706-7DB50C3F0C58}" srcOrd="0" destOrd="0" presId="urn:microsoft.com/office/officeart/2005/8/layout/venn2"/>
    <dgm:cxn modelId="{F9558F38-814B-438F-8497-A49D904EB34F}" type="presParOf" srcId="{43FDC7FF-1E30-4826-BAE5-DDA84E6C1733}" destId="{5FF26D19-A39D-45CE-926A-0DCAF26CA2EC}" srcOrd="1" destOrd="0" presId="urn:microsoft.com/office/officeart/2005/8/layout/venn2"/>
    <dgm:cxn modelId="{D1CF634B-E878-4739-820C-A3D08B2EF1E8}" type="presParOf" srcId="{DE03DE04-7DF4-4317-B606-FA8F6586DC6B}" destId="{CDAD08EF-3EDC-4624-9751-73B5AF443045}" srcOrd="3" destOrd="0" presId="urn:microsoft.com/office/officeart/2005/8/layout/venn2"/>
    <dgm:cxn modelId="{234BDD40-F63A-43CB-A40F-7B50F0815E7B}" type="presParOf" srcId="{CDAD08EF-3EDC-4624-9751-73B5AF443045}" destId="{A034DDFC-C381-488D-8036-54B76FA65BD7}" srcOrd="0" destOrd="0" presId="urn:microsoft.com/office/officeart/2005/8/layout/venn2"/>
    <dgm:cxn modelId="{8C67A08C-4E16-4F4E-A26F-2D94D1EAC964}" type="presParOf" srcId="{CDAD08EF-3EDC-4624-9751-73B5AF443045}" destId="{5A875390-1111-447D-8CAD-3593F3FAD913}" srcOrd="1" destOrd="0" presId="urn:microsoft.com/office/officeart/2005/8/layout/venn2"/>
    <dgm:cxn modelId="{3D6C6244-E7CE-4F00-8BFC-BBC1A9F09299}" type="presParOf" srcId="{DE03DE04-7DF4-4317-B606-FA8F6586DC6B}" destId="{5A6D09DA-F465-40CB-A729-1E0DC2E6F6ED}" srcOrd="4" destOrd="0" presId="urn:microsoft.com/office/officeart/2005/8/layout/venn2"/>
    <dgm:cxn modelId="{CD9EFA2F-A6D3-44D5-B209-22BC9FF8EDF3}" type="presParOf" srcId="{5A6D09DA-F465-40CB-A729-1E0DC2E6F6ED}" destId="{88533B32-221B-4F77-B258-9735AB433C35}" srcOrd="0" destOrd="0" presId="urn:microsoft.com/office/officeart/2005/8/layout/venn2"/>
    <dgm:cxn modelId="{F3C7C1CA-878F-4E7F-BE27-D4BB1B5471C6}" type="presParOf" srcId="{5A6D09DA-F465-40CB-A729-1E0DC2E6F6ED}" destId="{FA87F78C-D434-484F-B989-2E400195072A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1C4CB2-483F-4F48-B531-F3B0586ABCB0}">
      <dsp:nvSpPr>
        <dsp:cNvPr id="0" name=""/>
        <dsp:cNvSpPr/>
      </dsp:nvSpPr>
      <dsp:spPr>
        <a:xfrm>
          <a:off x="2341256" y="0"/>
          <a:ext cx="9365024" cy="9365024"/>
        </a:xfrm>
        <a:prstGeom prst="ellipse">
          <a:avLst/>
        </a:prstGeom>
        <a:solidFill>
          <a:srgbClr val="97756C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500" b="1" kern="1200" dirty="0">
              <a:solidFill>
                <a:srgbClr val="F1ECE6"/>
              </a:solidFill>
            </a:rPr>
            <a:t>Categoria</a:t>
          </a:r>
        </a:p>
      </dsp:txBody>
      <dsp:txXfrm>
        <a:off x="5267826" y="468251"/>
        <a:ext cx="3511884" cy="936502"/>
      </dsp:txXfrm>
    </dsp:sp>
    <dsp:sp modelId="{30113202-BB65-430D-9EC7-55A94C5C768C}">
      <dsp:nvSpPr>
        <dsp:cNvPr id="0" name=""/>
        <dsp:cNvSpPr/>
      </dsp:nvSpPr>
      <dsp:spPr>
        <a:xfrm>
          <a:off x="3043632" y="1404753"/>
          <a:ext cx="7960270" cy="7960270"/>
        </a:xfrm>
        <a:prstGeom prst="ellipse">
          <a:avLst/>
        </a:prstGeom>
        <a:solidFill>
          <a:srgbClr val="611405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500" kern="1200" dirty="0">
              <a:solidFill>
                <a:srgbClr val="F1ECE6"/>
              </a:solidFill>
            </a:rPr>
            <a:t>Curso</a:t>
          </a:r>
        </a:p>
      </dsp:txBody>
      <dsp:txXfrm>
        <a:off x="5307334" y="1862469"/>
        <a:ext cx="3432866" cy="915431"/>
      </dsp:txXfrm>
    </dsp:sp>
    <dsp:sp modelId="{11564FE7-240C-49D8-A706-7DB50C3F0C58}">
      <dsp:nvSpPr>
        <dsp:cNvPr id="0" name=""/>
        <dsp:cNvSpPr/>
      </dsp:nvSpPr>
      <dsp:spPr>
        <a:xfrm>
          <a:off x="3625715" y="2657812"/>
          <a:ext cx="6555516" cy="6555516"/>
        </a:xfrm>
        <a:prstGeom prst="ellipse">
          <a:avLst/>
        </a:prstGeom>
        <a:solidFill>
          <a:srgbClr val="C0ABA6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500" kern="1200" dirty="0">
              <a:solidFill>
                <a:schemeClr val="bg1">
                  <a:lumMod val="10000"/>
                  <a:lumOff val="90000"/>
                </a:schemeClr>
              </a:solidFill>
            </a:rPr>
            <a:t>Formato</a:t>
          </a:r>
        </a:p>
      </dsp:txBody>
      <dsp:txXfrm>
        <a:off x="5207234" y="3110143"/>
        <a:ext cx="3392479" cy="904661"/>
      </dsp:txXfrm>
    </dsp:sp>
    <dsp:sp modelId="{A034DDFC-C381-488D-8036-54B76FA65BD7}">
      <dsp:nvSpPr>
        <dsp:cNvPr id="0" name=""/>
        <dsp:cNvSpPr/>
      </dsp:nvSpPr>
      <dsp:spPr>
        <a:xfrm>
          <a:off x="4448386" y="4214260"/>
          <a:ext cx="5150763" cy="5150763"/>
        </a:xfrm>
        <a:prstGeom prst="ellipse">
          <a:avLst/>
        </a:prstGeom>
        <a:solidFill>
          <a:srgbClr val="C5BAA2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500" kern="1200" dirty="0">
              <a:solidFill>
                <a:srgbClr val="F1ECE6"/>
              </a:solidFill>
            </a:rPr>
            <a:t>Recursos e atividades</a:t>
          </a:r>
        </a:p>
      </dsp:txBody>
      <dsp:txXfrm>
        <a:off x="5633061" y="4677829"/>
        <a:ext cx="2781412" cy="927137"/>
      </dsp:txXfrm>
    </dsp:sp>
    <dsp:sp modelId="{88533B32-221B-4F77-B258-9735AB433C35}">
      <dsp:nvSpPr>
        <dsp:cNvPr id="0" name=""/>
        <dsp:cNvSpPr/>
      </dsp:nvSpPr>
      <dsp:spPr>
        <a:xfrm>
          <a:off x="5150763" y="5619014"/>
          <a:ext cx="3746009" cy="3746009"/>
        </a:xfrm>
        <a:prstGeom prst="ellipse">
          <a:avLst/>
        </a:prstGeom>
        <a:solidFill>
          <a:srgbClr val="87683C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500" kern="1200" dirty="0">
              <a:solidFill>
                <a:schemeClr val="bg1">
                  <a:lumMod val="10000"/>
                  <a:lumOff val="90000"/>
                </a:schemeClr>
              </a:solidFill>
            </a:rPr>
            <a:t>Conteúdo</a:t>
          </a:r>
        </a:p>
      </dsp:txBody>
      <dsp:txXfrm>
        <a:off x="5699353" y="6555516"/>
        <a:ext cx="2648828" cy="18730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2" name="Shape 17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021969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884890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2200" b="0" i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Poderemos/deveríamos</a:t>
            </a:r>
            <a:r>
              <a:rPr lang="pt-BR" sz="2200" b="0" i="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 levar as práticas do ensino remoto como estratégias/formas de pensar as nossas atividades docentes no cenário de um século configurado pelo digital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0056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72233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2200" b="0" i="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Poderemos/deveríamos levar as práticas do ensino remoto como estratégias/formas de pensar as nossas atividades docentes no cenário de um século configurado pelo digital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22871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2200" b="0" i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Poderemos/deveríamos</a:t>
            </a:r>
            <a:r>
              <a:rPr lang="pt-BR" sz="2200" b="0" i="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 levar as práticas do ensino remoto como estratégias/formas de pensar as nossas atividades docentes no cenário de um século configurado pelo digital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22871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2200" b="0" i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Poderemos/deveríamos</a:t>
            </a:r>
            <a:r>
              <a:rPr lang="pt-BR" sz="2200" b="0" i="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 levar as práticas do ensino remoto como estratégias/formas de pensar as nossas atividades docentes no cenário de um século configurado pelo digital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22871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22871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2200" b="0" i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Poderemos/deveríamos</a:t>
            </a:r>
            <a:r>
              <a:rPr lang="pt-BR" sz="2200" b="0" i="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 levar as práticas do ensino remoto como estratégias/formas de pensar as nossas atividades docentes no cenário de um século configurado pelo digital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0056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2200" b="0" i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Poderemos/deveríamos</a:t>
            </a:r>
            <a:r>
              <a:rPr lang="pt-BR" sz="2200" b="0" i="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 levar as práticas do ensino remoto como estratégias/formas de pensar as nossas atividades docentes no cenário de um século configurado pelo digital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00569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2200" b="0" i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Poderemos/deveríamos</a:t>
            </a:r>
            <a:r>
              <a:rPr lang="pt-BR" sz="2200" b="0" i="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 levar as práticas do ensino remoto como estratégias/formas de pensar as nossas atividades docentes no cenário de um século configurado pelo digital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0056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ítulo e Subtítul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 flipV="1">
            <a:off x="762000" y="8635632"/>
            <a:ext cx="22859999" cy="369"/>
          </a:xfrm>
          <a:prstGeom prst="line">
            <a:avLst/>
          </a:prstGeom>
          <a:ln w="508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762000" y="9042400"/>
            <a:ext cx="22860000" cy="3810000"/>
          </a:xfrm>
          <a:prstGeom prst="rect">
            <a:avLst/>
          </a:prstGeom>
        </p:spPr>
        <p:txBody>
          <a:bodyPr/>
          <a:lstStyle>
            <a:lvl1pPr algn="l">
              <a:spcBef>
                <a:spcPts val="0"/>
              </a:spcBef>
              <a:defRPr sz="30300">
                <a:solidFill>
                  <a:schemeClr val="accent1"/>
                </a:solidFill>
              </a:defRPr>
            </a:lvl1pPr>
          </a:lstStyle>
          <a:p>
            <a:r>
              <a:t>Texto do Título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sz="quarter" idx="1"/>
          </p:nvPr>
        </p:nvSpPr>
        <p:spPr>
          <a:xfrm>
            <a:off x="762000" y="5994400"/>
            <a:ext cx="22860000" cy="25400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xfrm>
            <a:off x="23063199" y="609600"/>
            <a:ext cx="553196" cy="635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itaçã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/>
        </p:nvSpPr>
        <p:spPr>
          <a:xfrm flipV="1">
            <a:off x="762000" y="1396632"/>
            <a:ext cx="22859999" cy="369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9" name="Shape 129"/>
          <p:cNvSpPr/>
          <p:nvPr/>
        </p:nvSpPr>
        <p:spPr>
          <a:xfrm>
            <a:off x="876300" y="3314700"/>
            <a:ext cx="22631400" cy="73171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9" y="0"/>
                </a:moveTo>
                <a:cubicBezTo>
                  <a:pt x="54" y="0"/>
                  <a:pt x="0" y="165"/>
                  <a:pt x="0" y="369"/>
                </a:cubicBezTo>
                <a:lnTo>
                  <a:pt x="0" y="19013"/>
                </a:lnTo>
                <a:cubicBezTo>
                  <a:pt x="0" y="19217"/>
                  <a:pt x="54" y="19382"/>
                  <a:pt x="119" y="19382"/>
                </a:cubicBezTo>
                <a:lnTo>
                  <a:pt x="18186" y="19382"/>
                </a:lnTo>
                <a:lnTo>
                  <a:pt x="18717" y="21600"/>
                </a:lnTo>
                <a:lnTo>
                  <a:pt x="19247" y="19382"/>
                </a:lnTo>
                <a:lnTo>
                  <a:pt x="21481" y="19382"/>
                </a:lnTo>
                <a:cubicBezTo>
                  <a:pt x="21546" y="19382"/>
                  <a:pt x="21600" y="19217"/>
                  <a:pt x="21600" y="19013"/>
                </a:cubicBezTo>
                <a:lnTo>
                  <a:pt x="21600" y="369"/>
                </a:lnTo>
                <a:cubicBezTo>
                  <a:pt x="21600" y="165"/>
                  <a:pt x="21546" y="0"/>
                  <a:pt x="21481" y="0"/>
                </a:cubicBezTo>
                <a:lnTo>
                  <a:pt x="119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40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130" name="Shape 130"/>
          <p:cNvSpPr>
            <a:spLocks noGrp="1"/>
          </p:cNvSpPr>
          <p:nvPr>
            <p:ph type="body" sz="quarter" idx="13"/>
          </p:nvPr>
        </p:nvSpPr>
        <p:spPr>
          <a:xfrm>
            <a:off x="1676400" y="4089400"/>
            <a:ext cx="21056600" cy="1805946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34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Digite uma citação aqui.</a:t>
            </a:r>
          </a:p>
        </p:txBody>
      </p:sp>
      <p:sp>
        <p:nvSpPr>
          <p:cNvPr id="131" name="Shape 131"/>
          <p:cNvSpPr>
            <a:spLocks noGrp="1"/>
          </p:cNvSpPr>
          <p:nvPr>
            <p:ph type="body" sz="quarter" idx="14"/>
          </p:nvPr>
        </p:nvSpPr>
        <p:spPr>
          <a:xfrm>
            <a:off x="762000" y="10953750"/>
            <a:ext cx="22860000" cy="1206500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8700"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Jaime Silveira</a:t>
            </a:r>
          </a:p>
        </p:txBody>
      </p:sp>
      <p:sp>
        <p:nvSpPr>
          <p:cNvPr id="132" name="Shape 132"/>
          <p:cNvSpPr>
            <a:spLocks noGrp="1"/>
          </p:cNvSpPr>
          <p:nvPr>
            <p:ph type="body" sz="quarter" idx="15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6477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3600" cap="all" spc="18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Texto</a:t>
            </a:r>
          </a:p>
        </p:txBody>
      </p:sp>
      <p:sp>
        <p:nvSpPr>
          <p:cNvPr id="133" name="Shape 1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itação Alt.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/>
          </p:cNvSpPr>
          <p:nvPr>
            <p:ph type="body" sz="quarter" idx="13"/>
          </p:nvPr>
        </p:nvSpPr>
        <p:spPr>
          <a:xfrm>
            <a:off x="11049000" y="3721100"/>
            <a:ext cx="12573000" cy="350977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34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Digite uma citação aqui.</a:t>
            </a:r>
          </a:p>
        </p:txBody>
      </p:sp>
      <p:sp>
        <p:nvSpPr>
          <p:cNvPr id="141" name="Shape 141"/>
          <p:cNvSpPr>
            <a:spLocks noGrp="1"/>
          </p:cNvSpPr>
          <p:nvPr>
            <p:ph type="pic" idx="14"/>
          </p:nvPr>
        </p:nvSpPr>
        <p:spPr>
          <a:xfrm>
            <a:off x="0" y="0"/>
            <a:ext cx="10287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2" name="Shape 142"/>
          <p:cNvSpPr>
            <a:spLocks noGrp="1"/>
          </p:cNvSpPr>
          <p:nvPr>
            <p:ph type="body" sz="quarter" idx="15"/>
          </p:nvPr>
        </p:nvSpPr>
        <p:spPr>
          <a:xfrm>
            <a:off x="11049000" y="10953750"/>
            <a:ext cx="12573000" cy="1206500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defTabSz="647700">
              <a:spcBef>
                <a:spcPts val="0"/>
              </a:spcBef>
              <a:buClrTx/>
              <a:buSzTx/>
              <a:buFontTx/>
              <a:buNone/>
              <a:defRPr sz="8700">
                <a:solidFill>
                  <a:srgbClr val="232323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Jaime Silveira</a:t>
            </a:r>
          </a:p>
        </p:txBody>
      </p:sp>
      <p:sp>
        <p:nvSpPr>
          <p:cNvPr id="143" name="Shape 1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1" name="Shape 1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m Branc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m Branco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- Horizontal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" name="Shape 24"/>
          <p:cNvSpPr>
            <a:spLocks noGrp="1"/>
          </p:cNvSpPr>
          <p:nvPr>
            <p:ph type="body" sz="quarter" idx="14"/>
          </p:nvPr>
        </p:nvSpPr>
        <p:spPr>
          <a:xfrm flipV="1">
            <a:off x="762000" y="8635632"/>
            <a:ext cx="22859999" cy="369"/>
          </a:xfrm>
          <a:prstGeom prst="line">
            <a:avLst/>
          </a:prstGeom>
          <a:ln w="50800">
            <a:solidFill>
              <a:srgbClr val="A6AAA9"/>
            </a:solidFill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5" name="Shape 25"/>
          <p:cNvSpPr>
            <a:spLocks noGrp="1"/>
          </p:cNvSpPr>
          <p:nvPr>
            <p:ph type="title"/>
          </p:nvPr>
        </p:nvSpPr>
        <p:spPr>
          <a:xfrm>
            <a:off x="762000" y="9042400"/>
            <a:ext cx="22860000" cy="3810000"/>
          </a:xfrm>
          <a:prstGeom prst="rect">
            <a:avLst/>
          </a:prstGeom>
        </p:spPr>
        <p:txBody>
          <a:bodyPr/>
          <a:lstStyle>
            <a:lvl1pPr algn="l">
              <a:spcBef>
                <a:spcPts val="0"/>
              </a:spcBef>
              <a:defRPr sz="30300">
                <a:solidFill>
                  <a:schemeClr val="accent1"/>
                </a:solidFill>
              </a:defRPr>
            </a:lvl1pPr>
          </a:lstStyle>
          <a:p>
            <a:r>
              <a:t>Texto do Título</a:t>
            </a:r>
          </a:p>
        </p:txBody>
      </p:sp>
      <p:sp>
        <p:nvSpPr>
          <p:cNvPr id="26" name="Shape 26"/>
          <p:cNvSpPr>
            <a:spLocks noGrp="1"/>
          </p:cNvSpPr>
          <p:nvPr>
            <p:ph type="body" sz="quarter" idx="1"/>
          </p:nvPr>
        </p:nvSpPr>
        <p:spPr>
          <a:xfrm>
            <a:off x="762000" y="5994400"/>
            <a:ext cx="22860000" cy="25400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xfrm>
            <a:off x="23063199" y="609600"/>
            <a:ext cx="553196" cy="635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Subtítulo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m 3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8597532"/>
            <a:ext cx="22936199" cy="76569"/>
          </a:xfrm>
          <a:prstGeom prst="rect">
            <a:avLst/>
          </a:prstGeom>
        </p:spPr>
      </p:pic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xfrm>
            <a:off x="762000" y="9042400"/>
            <a:ext cx="22860000" cy="3810000"/>
          </a:xfrm>
          <a:prstGeom prst="rect">
            <a:avLst/>
          </a:prstGeom>
        </p:spPr>
        <p:txBody>
          <a:bodyPr/>
          <a:lstStyle>
            <a:lvl1pPr algn="l">
              <a:spcBef>
                <a:spcPts val="0"/>
              </a:spcBef>
              <a:defRPr sz="30300">
                <a:solidFill>
                  <a:schemeClr val="accent1"/>
                </a:solidFill>
              </a:defRPr>
            </a:lvl1pPr>
          </a:lstStyle>
          <a:p>
            <a:r>
              <a:t>Texto do Título</a:t>
            </a:r>
          </a:p>
        </p:txBody>
      </p:sp>
      <p:sp>
        <p:nvSpPr>
          <p:cNvPr id="37" name="Shape 37"/>
          <p:cNvSpPr>
            <a:spLocks noGrp="1"/>
          </p:cNvSpPr>
          <p:nvPr>
            <p:ph type="body" sz="quarter" idx="1"/>
          </p:nvPr>
        </p:nvSpPr>
        <p:spPr>
          <a:xfrm>
            <a:off x="762000" y="5994400"/>
            <a:ext cx="22860000" cy="25400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8" name="Shape 38"/>
          <p:cNvSpPr>
            <a:spLocks noGrp="1"/>
          </p:cNvSpPr>
          <p:nvPr>
            <p:ph type="sldNum" sz="quarter" idx="2"/>
          </p:nvPr>
        </p:nvSpPr>
        <p:spPr>
          <a:xfrm>
            <a:off x="23013221" y="584200"/>
            <a:ext cx="553195" cy="635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- Centr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title"/>
          </p:nvPr>
        </p:nvSpPr>
        <p:spPr>
          <a:xfrm>
            <a:off x="762000" y="5676900"/>
            <a:ext cx="22860000" cy="6350000"/>
          </a:xfrm>
          <a:prstGeom prst="rect">
            <a:avLst/>
          </a:prstGeom>
        </p:spPr>
        <p:txBody>
          <a:bodyPr/>
          <a:lstStyle>
            <a:lvl1pPr algn="l">
              <a:spcBef>
                <a:spcPts val="0"/>
              </a:spcBef>
              <a:defRPr sz="30300">
                <a:solidFill>
                  <a:schemeClr val="accent1"/>
                </a:solidFill>
              </a:defRPr>
            </a:lvl1pPr>
          </a:lstStyle>
          <a:p>
            <a:r>
              <a:t>Texto do Título</a:t>
            </a:r>
          </a:p>
        </p:txBody>
      </p:sp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xfrm>
            <a:off x="23063199" y="609600"/>
            <a:ext cx="553196" cy="635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- Vertical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/>
        </p:nvSpPr>
        <p:spPr>
          <a:xfrm flipV="1">
            <a:off x="11049000" y="8635798"/>
            <a:ext cx="12572997" cy="203"/>
          </a:xfrm>
          <a:prstGeom prst="line">
            <a:avLst/>
          </a:prstGeom>
          <a:ln w="508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4" name="Shape 54"/>
          <p:cNvSpPr>
            <a:spLocks noGrp="1"/>
          </p:cNvSpPr>
          <p:nvPr>
            <p:ph type="pic" idx="13"/>
          </p:nvPr>
        </p:nvSpPr>
        <p:spPr>
          <a:xfrm>
            <a:off x="0" y="0"/>
            <a:ext cx="10287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5" name="Shape 55"/>
          <p:cNvSpPr>
            <a:spLocks noGrp="1"/>
          </p:cNvSpPr>
          <p:nvPr>
            <p:ph type="title"/>
          </p:nvPr>
        </p:nvSpPr>
        <p:spPr>
          <a:xfrm>
            <a:off x="11049000" y="9042400"/>
            <a:ext cx="12573000" cy="3810000"/>
          </a:xfrm>
          <a:prstGeom prst="rect">
            <a:avLst/>
          </a:prstGeom>
        </p:spPr>
        <p:txBody>
          <a:bodyPr/>
          <a:lstStyle>
            <a:lvl1pPr algn="l">
              <a:spcBef>
                <a:spcPts val="0"/>
              </a:spcBef>
              <a:defRPr sz="30300">
                <a:solidFill>
                  <a:schemeClr val="accent1"/>
                </a:solidFill>
              </a:defRPr>
            </a:lvl1pPr>
          </a:lstStyle>
          <a:p>
            <a:r>
              <a:t>Texto do Título</a:t>
            </a:r>
          </a:p>
        </p:txBody>
      </p:sp>
      <p:sp>
        <p:nvSpPr>
          <p:cNvPr id="56" name="Shape 56"/>
          <p:cNvSpPr>
            <a:spLocks noGrp="1"/>
          </p:cNvSpPr>
          <p:nvPr>
            <p:ph type="body" sz="quarter" idx="1"/>
          </p:nvPr>
        </p:nvSpPr>
        <p:spPr>
          <a:xfrm>
            <a:off x="11049000" y="5994400"/>
            <a:ext cx="12573000" cy="25400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57" name="Shape 57"/>
          <p:cNvSpPr>
            <a:spLocks noGrp="1"/>
          </p:cNvSpPr>
          <p:nvPr>
            <p:ph type="sldNum" sz="quarter" idx="2"/>
          </p:nvPr>
        </p:nvSpPr>
        <p:spPr>
          <a:xfrm>
            <a:off x="23063199" y="609600"/>
            <a:ext cx="553196" cy="635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Marcadores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Imagem 8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1358532"/>
            <a:ext cx="22936199" cy="76569"/>
          </a:xfrm>
          <a:prstGeom prst="rect">
            <a:avLst/>
          </a:prstGeom>
        </p:spPr>
      </p:pic>
      <p:sp>
        <p:nvSpPr>
          <p:cNvPr id="86" name="Shape 86"/>
          <p:cNvSpPr>
            <a:spLocks noGrp="1"/>
          </p:cNvSpPr>
          <p:nvPr>
            <p:ph type="body" sz="quarter" idx="13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6477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3600" cap="all" spc="18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Texto</a:t>
            </a:r>
          </a:p>
        </p:txBody>
      </p:sp>
      <p:sp>
        <p:nvSpPr>
          <p:cNvPr id="87" name="Shape 87"/>
          <p:cNvSpPr>
            <a:spLocks noGrp="1"/>
          </p:cNvSpPr>
          <p:nvPr>
            <p:ph type="title"/>
          </p:nvPr>
        </p:nvSpPr>
        <p:spPr>
          <a:xfrm>
            <a:off x="762000" y="2159000"/>
            <a:ext cx="22860000" cy="10160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t>Texto do Título</a:t>
            </a:r>
          </a:p>
        </p:txBody>
      </p:sp>
      <p:sp>
        <p:nvSpPr>
          <p:cNvPr id="88" name="Shape 8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89" name="Shape 8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, Marcadores e Fot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/>
        </p:nvSpPr>
        <p:spPr>
          <a:xfrm flipV="1">
            <a:off x="762000" y="1396632"/>
            <a:ext cx="22859999" cy="369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97" name="Shape 97"/>
          <p:cNvSpPr>
            <a:spLocks noGrp="1"/>
          </p:cNvSpPr>
          <p:nvPr>
            <p:ph type="body" sz="quarter" idx="13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6477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3600" cap="all" spc="18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Texto</a:t>
            </a:r>
          </a:p>
        </p:txBody>
      </p:sp>
      <p:sp>
        <p:nvSpPr>
          <p:cNvPr id="98" name="Shape 98"/>
          <p:cNvSpPr>
            <a:spLocks noGrp="1"/>
          </p:cNvSpPr>
          <p:nvPr>
            <p:ph type="pic" sz="half" idx="14"/>
          </p:nvPr>
        </p:nvSpPr>
        <p:spPr>
          <a:xfrm>
            <a:off x="13335000" y="2159000"/>
            <a:ext cx="10287000" cy="10795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9" name="Shape 99"/>
          <p:cNvSpPr>
            <a:spLocks noGrp="1"/>
          </p:cNvSpPr>
          <p:nvPr>
            <p:ph type="title"/>
          </p:nvPr>
        </p:nvSpPr>
        <p:spPr>
          <a:xfrm>
            <a:off x="762000" y="2159000"/>
            <a:ext cx="11811000" cy="10160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t>Texto do Título</a:t>
            </a:r>
          </a:p>
        </p:txBody>
      </p:sp>
      <p:sp>
        <p:nvSpPr>
          <p:cNvPr id="100" name="Shape 100"/>
          <p:cNvSpPr>
            <a:spLocks noGrp="1"/>
          </p:cNvSpPr>
          <p:nvPr>
            <p:ph type="body" sz="half" idx="1"/>
          </p:nvPr>
        </p:nvSpPr>
        <p:spPr>
          <a:xfrm>
            <a:off x="762000" y="3860800"/>
            <a:ext cx="11811000" cy="85852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  <a:defRPr sz="4000"/>
            </a:lvl1pPr>
            <a:lvl2pPr>
              <a:buClr>
                <a:schemeClr val="accent1"/>
              </a:buClr>
              <a:buChar char="▸"/>
              <a:defRPr sz="4000"/>
            </a:lvl2pPr>
            <a:lvl3pPr>
              <a:buClr>
                <a:schemeClr val="accent1"/>
              </a:buClr>
              <a:buChar char="▸"/>
              <a:defRPr sz="4000"/>
            </a:lvl3pPr>
            <a:lvl4pPr>
              <a:buClr>
                <a:schemeClr val="accent1"/>
              </a:buClr>
              <a:buChar char="▸"/>
              <a:defRPr sz="4000"/>
            </a:lvl4pPr>
            <a:lvl5pPr>
              <a:buClr>
                <a:schemeClr val="accent1"/>
              </a:buClr>
              <a:buChar char="▸"/>
              <a:defRPr sz="40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01" name="Shape 10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arcadores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/>
        </p:nvSpPr>
        <p:spPr>
          <a:xfrm flipV="1">
            <a:off x="762000" y="1396632"/>
            <a:ext cx="22859999" cy="369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9" name="Shape 109"/>
          <p:cNvSpPr>
            <a:spLocks noGrp="1"/>
          </p:cNvSpPr>
          <p:nvPr>
            <p:ph type="body" sz="quarter" idx="13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6477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3600" cap="all" spc="18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Texto</a:t>
            </a:r>
          </a:p>
        </p:txBody>
      </p:sp>
      <p:sp>
        <p:nvSpPr>
          <p:cNvPr id="110" name="Shape 11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SzPct val="125000"/>
              <a:buChar char="▸"/>
            </a:lvl1pPr>
            <a:lvl2pPr>
              <a:buClr>
                <a:schemeClr val="accent1"/>
              </a:buClr>
              <a:buSzPct val="125000"/>
              <a:buChar char="▸"/>
            </a:lvl2pPr>
            <a:lvl3pPr>
              <a:buClr>
                <a:schemeClr val="accent1"/>
              </a:buClr>
              <a:buSzPct val="125000"/>
              <a:buChar char="▸"/>
            </a:lvl3pPr>
            <a:lvl4pPr>
              <a:buClr>
                <a:schemeClr val="accent1"/>
              </a:buClr>
              <a:buSzPct val="125000"/>
              <a:buChar char="▸"/>
            </a:lvl4pPr>
            <a:lvl5pPr>
              <a:buClr>
                <a:schemeClr val="accent1"/>
              </a:buClr>
              <a:buSzPct val="125000"/>
              <a:buChar char="▸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11" name="Shape 1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rês Fotos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/>
          </p:cNvSpPr>
          <p:nvPr>
            <p:ph type="pic" sz="half" idx="13"/>
          </p:nvPr>
        </p:nvSpPr>
        <p:spPr>
          <a:xfrm>
            <a:off x="12192000" y="0"/>
            <a:ext cx="12192000" cy="6832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9" name="Shape 119"/>
          <p:cNvSpPr>
            <a:spLocks noGrp="1"/>
          </p:cNvSpPr>
          <p:nvPr>
            <p:ph type="pic" sz="half" idx="14"/>
          </p:nvPr>
        </p:nvSpPr>
        <p:spPr>
          <a:xfrm>
            <a:off x="12192000" y="6896100"/>
            <a:ext cx="12192000" cy="6819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0" name="Shape 120"/>
          <p:cNvSpPr>
            <a:spLocks noGrp="1"/>
          </p:cNvSpPr>
          <p:nvPr>
            <p:ph type="pic" idx="15"/>
          </p:nvPr>
        </p:nvSpPr>
        <p:spPr>
          <a:xfrm>
            <a:off x="0" y="0"/>
            <a:ext cx="121285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1" name="Shape 1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/>
          </p:cNvPicPr>
          <p:nvPr/>
        </p:nvPicPr>
        <p:blipFill>
          <a:blip r:embed="rId16"/>
          <a:stretch>
            <a:fillRect/>
          </a:stretch>
        </p:blipFill>
        <p:spPr>
          <a:xfrm rot="55">
            <a:off x="1028700" y="1358725"/>
            <a:ext cx="21804718" cy="76551"/>
          </a:xfrm>
          <a:prstGeom prst="rect">
            <a:avLst/>
          </a:prstGeom>
        </p:spPr>
      </p:pic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1103717" y="1968500"/>
            <a:ext cx="21654683" cy="101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Texto do Título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762000" y="3860800"/>
            <a:ext cx="22860000" cy="858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23059652" y="609600"/>
            <a:ext cx="553196" cy="635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defRPr sz="36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</p:sldLayoutIdLst>
  <p:transition spd="med"/>
  <p:txStyles>
    <p:titleStyle>
      <a:lvl1pPr marL="0" marR="0" indent="0" algn="r" defTabSz="82550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sz="8700" b="0" i="0" u="none" strike="noStrike" cap="all" spc="0" baseline="0">
          <a:ln>
            <a:noFill/>
          </a:ln>
          <a:solidFill>
            <a:srgbClr val="222222"/>
          </a:solidFill>
          <a:uFillTx/>
          <a:latin typeface="+mn-lt"/>
          <a:ea typeface="+mn-ea"/>
          <a:cs typeface="+mn-cs"/>
          <a:sym typeface="DIN Condensed"/>
        </a:defRPr>
      </a:lvl1pPr>
      <a:lvl2pPr marL="0" marR="0" indent="228600" algn="r" defTabSz="82550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sz="8700" b="0" i="0" u="none" strike="noStrike" cap="all" spc="0" baseline="0">
          <a:ln>
            <a:noFill/>
          </a:ln>
          <a:solidFill>
            <a:srgbClr val="222222"/>
          </a:solidFill>
          <a:uFillTx/>
          <a:latin typeface="+mn-lt"/>
          <a:ea typeface="+mn-ea"/>
          <a:cs typeface="+mn-cs"/>
          <a:sym typeface="DIN Condensed"/>
        </a:defRPr>
      </a:lvl2pPr>
      <a:lvl3pPr marL="0" marR="0" indent="457200" algn="r" defTabSz="82550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sz="8700" b="0" i="0" u="none" strike="noStrike" cap="all" spc="0" baseline="0">
          <a:ln>
            <a:noFill/>
          </a:ln>
          <a:solidFill>
            <a:srgbClr val="222222"/>
          </a:solidFill>
          <a:uFillTx/>
          <a:latin typeface="+mn-lt"/>
          <a:ea typeface="+mn-ea"/>
          <a:cs typeface="+mn-cs"/>
          <a:sym typeface="DIN Condensed"/>
        </a:defRPr>
      </a:lvl3pPr>
      <a:lvl4pPr marL="0" marR="0" indent="685800" algn="r" defTabSz="82550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sz="8700" b="0" i="0" u="none" strike="noStrike" cap="all" spc="0" baseline="0">
          <a:ln>
            <a:noFill/>
          </a:ln>
          <a:solidFill>
            <a:srgbClr val="222222"/>
          </a:solidFill>
          <a:uFillTx/>
          <a:latin typeface="+mn-lt"/>
          <a:ea typeface="+mn-ea"/>
          <a:cs typeface="+mn-cs"/>
          <a:sym typeface="DIN Condensed"/>
        </a:defRPr>
      </a:lvl4pPr>
      <a:lvl5pPr marL="0" marR="0" indent="914400" algn="r" defTabSz="82550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sz="8700" b="0" i="0" u="none" strike="noStrike" cap="all" spc="0" baseline="0">
          <a:ln>
            <a:noFill/>
          </a:ln>
          <a:solidFill>
            <a:srgbClr val="222222"/>
          </a:solidFill>
          <a:uFillTx/>
          <a:latin typeface="+mn-lt"/>
          <a:ea typeface="+mn-ea"/>
          <a:cs typeface="+mn-cs"/>
          <a:sym typeface="DIN Condensed"/>
        </a:defRPr>
      </a:lvl5pPr>
      <a:lvl6pPr marL="0" marR="0" indent="1143000" algn="r" defTabSz="82550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sz="8700" b="0" i="0" u="none" strike="noStrike" cap="all" spc="0" baseline="0">
          <a:ln>
            <a:noFill/>
          </a:ln>
          <a:solidFill>
            <a:srgbClr val="222222"/>
          </a:solidFill>
          <a:uFillTx/>
          <a:latin typeface="+mn-lt"/>
          <a:ea typeface="+mn-ea"/>
          <a:cs typeface="+mn-cs"/>
          <a:sym typeface="DIN Condensed"/>
        </a:defRPr>
      </a:lvl6pPr>
      <a:lvl7pPr marL="0" marR="0" indent="1371600" algn="r" defTabSz="82550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sz="8700" b="0" i="0" u="none" strike="noStrike" cap="all" spc="0" baseline="0">
          <a:ln>
            <a:noFill/>
          </a:ln>
          <a:solidFill>
            <a:srgbClr val="222222"/>
          </a:solidFill>
          <a:uFillTx/>
          <a:latin typeface="+mn-lt"/>
          <a:ea typeface="+mn-ea"/>
          <a:cs typeface="+mn-cs"/>
          <a:sym typeface="DIN Condensed"/>
        </a:defRPr>
      </a:lvl7pPr>
      <a:lvl8pPr marL="0" marR="0" indent="1600200" algn="r" defTabSz="82550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sz="8700" b="0" i="0" u="none" strike="noStrike" cap="all" spc="0" baseline="0">
          <a:ln>
            <a:noFill/>
          </a:ln>
          <a:solidFill>
            <a:srgbClr val="222222"/>
          </a:solidFill>
          <a:uFillTx/>
          <a:latin typeface="+mn-lt"/>
          <a:ea typeface="+mn-ea"/>
          <a:cs typeface="+mn-cs"/>
          <a:sym typeface="DIN Condensed"/>
        </a:defRPr>
      </a:lvl8pPr>
      <a:lvl9pPr marL="0" marR="0" indent="1828800" algn="r" defTabSz="82550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sz="8700" b="0" i="0" u="none" strike="noStrike" cap="all" spc="0" baseline="0">
          <a:ln>
            <a:noFill/>
          </a:ln>
          <a:solidFill>
            <a:srgbClr val="222222"/>
          </a:solidFill>
          <a:uFillTx/>
          <a:latin typeface="+mn-lt"/>
          <a:ea typeface="+mn-ea"/>
          <a:cs typeface="+mn-cs"/>
          <a:sym typeface="DIN Condensed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48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1pPr>
      <a:lvl2pPr marL="1270000" marR="0" indent="-635000" algn="l" defTabSz="82550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48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2pPr>
      <a:lvl3pPr marL="1905000" marR="0" indent="-635000" algn="l" defTabSz="82550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48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3pPr>
      <a:lvl4pPr marL="2540000" marR="0" indent="-635000" algn="l" defTabSz="82550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48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4pPr>
      <a:lvl5pPr marL="3175000" marR="0" indent="-635000" algn="l" defTabSz="82550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48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5pPr>
      <a:lvl6pPr marL="3810000" marR="0" indent="-635000" algn="l" defTabSz="82550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48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6pPr>
      <a:lvl7pPr marL="4445000" marR="0" indent="-635000" algn="l" defTabSz="82550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48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7pPr>
      <a:lvl8pPr marL="5080000" marR="0" indent="-635000" algn="l" defTabSz="82550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48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8pPr>
      <a:lvl9pPr marL="5715000" marR="0" indent="-635000" algn="l" defTabSz="82550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48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9pPr>
    </p:bodyStyle>
    <p:otherStyle>
      <a:lvl1pPr marL="0" marR="0" indent="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2286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4572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6858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9144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11430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13716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16002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18288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24384000" cy="12124944"/>
          </a:xfrm>
          <a:prstGeom prst="rect">
            <a:avLst/>
          </a:prstGeom>
          <a:solidFill>
            <a:srgbClr val="F1ECE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4000" b="0" i="0" u="none" strike="noStrike" cap="all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DIN Condensed"/>
            </a:endParaRPr>
          </a:p>
        </p:txBody>
      </p:sp>
      <p:pic>
        <p:nvPicPr>
          <p:cNvPr id="174" name="BG IMPLANTACAO NITAE.png"/>
          <p:cNvPicPr>
            <a:picLocks noChangeAspect="1"/>
          </p:cNvPicPr>
          <p:nvPr/>
        </p:nvPicPr>
        <p:blipFill rotWithShape="1">
          <a:blip r:embed="rId3"/>
          <a:srcRect t="88507"/>
          <a:stretch/>
        </p:blipFill>
        <p:spPr>
          <a:xfrm>
            <a:off x="0" y="12124944"/>
            <a:ext cx="24384000" cy="159105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272"/>
          <p:cNvSpPr txBox="1">
            <a:spLocks/>
          </p:cNvSpPr>
          <p:nvPr/>
        </p:nvSpPr>
        <p:spPr>
          <a:xfrm>
            <a:off x="3256921" y="3834339"/>
            <a:ext cx="15406256" cy="3185099"/>
          </a:xfrm>
          <a:prstGeom prst="rect">
            <a:avLst/>
          </a:prstGeom>
        </p:spPr>
        <p:txBody>
          <a:bodyPr anchor="ctr">
            <a:noAutofit/>
          </a:bodyPr>
          <a:lstStyle>
            <a:lvl1pPr marL="635000" marR="0" indent="-635000" algn="l" defTabSz="825500" latinLnBrk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702D05"/>
              </a:buClr>
              <a:buSzPct val="104999"/>
              <a:buFont typeface="Avenir Next"/>
              <a:buChar char="‣"/>
              <a:tabLst/>
              <a:defRPr sz="4800" b="0" i="0" u="none" strike="noStrike" cap="none" spc="0" baseline="0">
                <a:ln>
                  <a:noFill/>
                </a:ln>
                <a:solidFill>
                  <a:srgbClr val="0E0202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1270000" marR="0" indent="-635000" algn="l" defTabSz="825500" latinLnBrk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>
                  <a:satOff val="-4060"/>
                </a:schemeClr>
              </a:buClr>
              <a:buSzPct val="104999"/>
              <a:buFont typeface="Avenir Next"/>
              <a:buChar char="‣"/>
              <a:tabLst/>
              <a:defRPr sz="4800" b="0" i="0" u="none" strike="noStrike" cap="none" spc="0" baseline="0">
                <a:ln>
                  <a:noFill/>
                </a:ln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1905000" marR="0" indent="-635000" algn="l" defTabSz="825500" latinLnBrk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>
                  <a:satOff val="-4060"/>
                </a:schemeClr>
              </a:buClr>
              <a:buSzPct val="104999"/>
              <a:buFont typeface="Avenir Next"/>
              <a:buChar char="‣"/>
              <a:tabLst/>
              <a:defRPr sz="4800" b="0" i="0" u="none" strike="noStrike" cap="none" spc="0" baseline="0">
                <a:ln>
                  <a:noFill/>
                </a:ln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2540000" marR="0" indent="-635000" algn="l" defTabSz="825500" latinLnBrk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>
                  <a:satOff val="-4060"/>
                </a:schemeClr>
              </a:buClr>
              <a:buSzPct val="104999"/>
              <a:buFont typeface="Avenir Next"/>
              <a:buChar char="‣"/>
              <a:tabLst/>
              <a:defRPr sz="4800" b="0" i="0" u="none" strike="noStrike" cap="none" spc="0" baseline="0">
                <a:ln>
                  <a:noFill/>
                </a:ln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3175000" marR="0" indent="-635000" algn="l" defTabSz="825500" latinLnBrk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>
                  <a:satOff val="-4060"/>
                </a:schemeClr>
              </a:buClr>
              <a:buSzPct val="104999"/>
              <a:buFont typeface="Avenir Next"/>
              <a:buChar char="‣"/>
              <a:tabLst/>
              <a:defRPr sz="4800" b="0" i="0" u="none" strike="noStrike" cap="none" spc="0" baseline="0">
                <a:ln>
                  <a:noFill/>
                </a:ln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  <a:lvl6pPr marL="3810000" marR="0" indent="-635000" algn="l" defTabSz="825500" latinLnBrk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>
                  <a:satOff val="-4060"/>
                </a:schemeClr>
              </a:buClr>
              <a:buSzPct val="104999"/>
              <a:buFont typeface="Avenir Next"/>
              <a:buChar char="‣"/>
              <a:tabLst/>
              <a:defRPr sz="4800" b="0" i="0" u="none" strike="noStrike" cap="none" spc="0" baseline="0">
                <a:ln>
                  <a:noFill/>
                </a:ln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4445000" marR="0" indent="-635000" algn="l" defTabSz="825500" latinLnBrk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>
                  <a:satOff val="-4060"/>
                </a:schemeClr>
              </a:buClr>
              <a:buSzPct val="104999"/>
              <a:buFont typeface="Avenir Next"/>
              <a:buChar char="‣"/>
              <a:tabLst/>
              <a:defRPr sz="4800" b="0" i="0" u="none" strike="noStrike" cap="none" spc="0" baseline="0">
                <a:ln>
                  <a:noFill/>
                </a:ln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5080000" marR="0" indent="-635000" algn="l" defTabSz="825500" latinLnBrk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>
                  <a:satOff val="-4060"/>
                </a:schemeClr>
              </a:buClr>
              <a:buSzPct val="104999"/>
              <a:buFont typeface="Avenir Next"/>
              <a:buChar char="‣"/>
              <a:tabLst/>
              <a:defRPr sz="4800" b="0" i="0" u="none" strike="noStrike" cap="none" spc="0" baseline="0">
                <a:ln>
                  <a:noFill/>
                </a:ln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5715000" marR="0" indent="-635000" algn="l" defTabSz="825500" latinLnBrk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>
                  <a:satOff val="-4060"/>
                </a:schemeClr>
              </a:buClr>
              <a:buSzPct val="104999"/>
              <a:buFont typeface="Avenir Next"/>
              <a:buChar char="‣"/>
              <a:tabLst/>
              <a:defRPr sz="4800" b="0" i="0" u="none" strike="noStrike" cap="none" spc="0" baseline="0">
                <a:ln>
                  <a:noFill/>
                </a:ln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marL="0" indent="0" algn="ctr" defTabSz="759459" rtl="0" hangingPunct="0">
              <a:spcBef>
                <a:spcPts val="0"/>
              </a:spcBef>
              <a:buSzTx/>
              <a:buFont typeface="Avenir Next"/>
              <a:buNone/>
              <a:defRPr sz="4416">
                <a:solidFill>
                  <a:srgbClr val="0E0202"/>
                </a:solidFill>
              </a:defRPr>
            </a:pPr>
            <a:r>
              <a:rPr lang="en-US" sz="17000" b="1" dirty="0">
                <a:solidFill>
                  <a:srgbClr val="611405"/>
                </a:solidFill>
              </a:rPr>
              <a:t>Moodle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87"/>
          <a:stretch/>
        </p:blipFill>
        <p:spPr>
          <a:xfrm>
            <a:off x="857688" y="991479"/>
            <a:ext cx="5527252" cy="1735210"/>
          </a:xfrm>
          <a:prstGeom prst="rect">
            <a:avLst/>
          </a:prstGeom>
        </p:spPr>
      </p:pic>
      <p:sp>
        <p:nvSpPr>
          <p:cNvPr id="8" name="Shape 222"/>
          <p:cNvSpPr txBox="1">
            <a:spLocks/>
          </p:cNvSpPr>
          <p:nvPr/>
        </p:nvSpPr>
        <p:spPr>
          <a:xfrm>
            <a:off x="2826326" y="8487507"/>
            <a:ext cx="18232582" cy="2883877"/>
          </a:xfrm>
          <a:prstGeom prst="rect">
            <a:avLst/>
          </a:prstGeom>
        </p:spPr>
        <p:txBody>
          <a:bodyPr/>
          <a:lstStyle>
            <a:lvl1pPr marL="0" marR="0" indent="0" algn="r" defTabSz="685165" latinLnBrk="0">
              <a:lnSpc>
                <a:spcPct val="80000"/>
              </a:lnSpc>
              <a:spcBef>
                <a:spcPts val="3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21" b="0" i="0" u="none" strike="noStrike" cap="all" spc="0" baseline="0">
                <a:ln>
                  <a:noFill/>
                </a:ln>
                <a:solidFill>
                  <a:srgbClr val="611406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1pPr>
            <a:lvl2pPr marL="0" marR="0" indent="228600" algn="r" defTabSz="825500" latinLnBrk="0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all" spc="0" baseline="0">
                <a:ln>
                  <a:noFill/>
                </a:ln>
                <a:solidFill>
                  <a:srgbClr val="222222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2pPr>
            <a:lvl3pPr marL="0" marR="0" indent="457200" algn="r" defTabSz="825500" latinLnBrk="0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all" spc="0" baseline="0">
                <a:ln>
                  <a:noFill/>
                </a:ln>
                <a:solidFill>
                  <a:srgbClr val="222222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3pPr>
            <a:lvl4pPr marL="0" marR="0" indent="685800" algn="r" defTabSz="825500" latinLnBrk="0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all" spc="0" baseline="0">
                <a:ln>
                  <a:noFill/>
                </a:ln>
                <a:solidFill>
                  <a:srgbClr val="222222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4pPr>
            <a:lvl5pPr marL="0" marR="0" indent="914400" algn="r" defTabSz="825500" latinLnBrk="0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all" spc="0" baseline="0">
                <a:ln>
                  <a:noFill/>
                </a:ln>
                <a:solidFill>
                  <a:srgbClr val="222222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5pPr>
            <a:lvl6pPr marL="0" marR="0" indent="1143000" algn="r" defTabSz="825500" latinLnBrk="0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all" spc="0" baseline="0">
                <a:ln>
                  <a:noFill/>
                </a:ln>
                <a:solidFill>
                  <a:srgbClr val="222222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6pPr>
            <a:lvl7pPr marL="0" marR="0" indent="1371600" algn="r" defTabSz="825500" latinLnBrk="0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all" spc="0" baseline="0">
                <a:ln>
                  <a:noFill/>
                </a:ln>
                <a:solidFill>
                  <a:srgbClr val="222222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7pPr>
            <a:lvl8pPr marL="0" marR="0" indent="1600200" algn="r" defTabSz="825500" latinLnBrk="0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all" spc="0" baseline="0">
                <a:ln>
                  <a:noFill/>
                </a:ln>
                <a:solidFill>
                  <a:srgbClr val="222222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8pPr>
            <a:lvl9pPr marL="0" marR="0" indent="1828800" algn="r" defTabSz="825500" latinLnBrk="0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all" spc="0" baseline="0">
                <a:ln>
                  <a:noFill/>
                </a:ln>
                <a:solidFill>
                  <a:srgbClr val="222222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9pPr>
          </a:lstStyle>
          <a:p>
            <a:pPr algn="ctr" hangingPunct="1">
              <a:lnSpc>
                <a:spcPct val="110000"/>
              </a:lnSpc>
            </a:pPr>
            <a:r>
              <a:rPr lang="en-US" sz="5000" cap="none" dirty="0">
                <a:solidFill>
                  <a:srgbClr val="2F2A2B"/>
                </a:solidFill>
                <a:latin typeface="Avenir Next" panose="020B0503020202020204" pitchFamily="34" charset="0"/>
                <a:ea typeface="Avenir Next Condensed" charset="0"/>
                <a:cs typeface="Avenir Next Condensed" charset="0"/>
              </a:rPr>
              <a:t>Marianne Kogut Eliasquevici</a:t>
            </a:r>
            <a:br>
              <a:rPr lang="en-US" sz="5000" cap="none" dirty="0">
                <a:solidFill>
                  <a:srgbClr val="2F2A2B"/>
                </a:solidFill>
                <a:latin typeface="Avenir Next" panose="020B0503020202020204" pitchFamily="34" charset="0"/>
                <a:ea typeface="Avenir Next Condensed" charset="0"/>
                <a:cs typeface="Avenir Next Condensed" charset="0"/>
              </a:rPr>
            </a:br>
            <a:r>
              <a:rPr lang="en-US" sz="5000" cap="none" dirty="0">
                <a:solidFill>
                  <a:srgbClr val="2F2A2B"/>
                </a:solidFill>
                <a:latin typeface="Avenir Next" panose="020B0503020202020204" pitchFamily="34" charset="0"/>
                <a:ea typeface="Avenir Next Condensed" charset="0"/>
                <a:cs typeface="Avenir Next Condensed" charset="0"/>
              </a:rPr>
              <a:t>Lana Carolina </a:t>
            </a:r>
            <a:r>
              <a:rPr lang="en-US" sz="5000" cap="none" dirty="0" err="1">
                <a:solidFill>
                  <a:srgbClr val="2F2A2B"/>
                </a:solidFill>
                <a:latin typeface="Avenir Next" panose="020B0503020202020204" pitchFamily="34" charset="0"/>
                <a:ea typeface="Avenir Next Condensed" charset="0"/>
                <a:cs typeface="Avenir Next Condensed" charset="0"/>
              </a:rPr>
              <a:t>Maués</a:t>
            </a:r>
            <a:r>
              <a:rPr lang="en-US" sz="5000" cap="none" dirty="0">
                <a:solidFill>
                  <a:srgbClr val="2F2A2B"/>
                </a:solidFill>
                <a:latin typeface="Avenir Next" panose="020B0503020202020204" pitchFamily="34" charset="0"/>
                <a:ea typeface="Avenir Next Condensed" charset="0"/>
                <a:cs typeface="Avenir Next Condensed" charset="0"/>
              </a:rPr>
              <a:t> de Sales</a:t>
            </a:r>
            <a:endParaRPr lang="pt-BR" sz="5000" cap="none" dirty="0">
              <a:solidFill>
                <a:srgbClr val="2F2A2B"/>
              </a:solidFill>
              <a:latin typeface="Avenir Next" panose="020B0503020202020204" pitchFamily="34" charset="0"/>
              <a:ea typeface="Avenir Next Condensed" charset="0"/>
              <a:cs typeface="Avenir Next Condensed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0D8DE58-B040-F44D-90EA-5031CA6BD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2058" y="4156888"/>
            <a:ext cx="254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221"/>
          <p:cNvSpPr>
            <a:spLocks noGrp="1"/>
          </p:cNvSpPr>
          <p:nvPr>
            <p:ph type="body" idx="13"/>
          </p:nvPr>
        </p:nvSpPr>
        <p:spPr>
          <a:xfrm>
            <a:off x="762000" y="713116"/>
            <a:ext cx="20955000" cy="5568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COMO ACESSAR</a:t>
            </a:r>
            <a:endParaRPr lang="en-US" baseline="30000" dirty="0"/>
          </a:p>
        </p:txBody>
      </p:sp>
      <p:sp>
        <p:nvSpPr>
          <p:cNvPr id="28" name="Shape 222"/>
          <p:cNvSpPr>
            <a:spLocks noGrp="1"/>
          </p:cNvSpPr>
          <p:nvPr>
            <p:ph type="title"/>
          </p:nvPr>
        </p:nvSpPr>
        <p:spPr>
          <a:xfrm>
            <a:off x="762000" y="3792210"/>
            <a:ext cx="22860000" cy="5320323"/>
          </a:xfrm>
          <a:prstGeom prst="rect">
            <a:avLst/>
          </a:prstGeom>
        </p:spPr>
        <p:txBody>
          <a:bodyPr>
            <a:normAutofit/>
          </a:bodyPr>
          <a:lstStyle>
            <a:lvl1pPr defTabSz="685165">
              <a:spcBef>
                <a:spcPts val="3200"/>
              </a:spcBef>
              <a:defRPr sz="7221">
                <a:solidFill>
                  <a:srgbClr val="611406"/>
                </a:solidFill>
              </a:defRPr>
            </a:lvl1pPr>
          </a:lstStyle>
          <a:p>
            <a:pPr algn="ctr"/>
            <a:r>
              <a:rPr lang="pt-BR" cap="none" dirty="0"/>
              <a:t>Para acessar </a:t>
            </a:r>
            <a:r>
              <a:rPr lang="pt-BR" cap="none" dirty="0" err="1"/>
              <a:t>Moodle</a:t>
            </a:r>
            <a:r>
              <a:rPr lang="pt-BR" cap="none" dirty="0"/>
              <a:t> da UFPA é preciso ter um dispositivo conectado à Internet, abrir o navegador instalado e, na barra de endereços, digitar</a:t>
            </a:r>
            <a:r>
              <a:rPr lang="pt-BR" dirty="0"/>
              <a:t>:</a:t>
            </a:r>
            <a:br>
              <a:rPr lang="pt-BR" dirty="0"/>
            </a:br>
            <a:br>
              <a:rPr lang="pt-BR" dirty="0"/>
            </a:br>
            <a:r>
              <a:rPr lang="pt-BR" b="1" cap="none" dirty="0"/>
              <a:t>www.ead.ufpa.br</a:t>
            </a:r>
          </a:p>
        </p:txBody>
      </p:sp>
      <p:pic>
        <p:nvPicPr>
          <p:cNvPr id="18" name="BG IMPLANTACAO NITAE.png">
            <a:extLst>
              <a:ext uri="{FF2B5EF4-FFF2-40B4-BE49-F238E27FC236}">
                <a16:creationId xmlns:a16="http://schemas.microsoft.com/office/drawing/2014/main" id="{A6297D76-5059-4084-861F-713E19248F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507"/>
          <a:stretch/>
        </p:blipFill>
        <p:spPr>
          <a:xfrm>
            <a:off x="0" y="12124944"/>
            <a:ext cx="24384000" cy="159105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319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221"/>
          <p:cNvSpPr>
            <a:spLocks noGrp="1"/>
          </p:cNvSpPr>
          <p:nvPr>
            <p:ph type="body" idx="13"/>
          </p:nvPr>
        </p:nvSpPr>
        <p:spPr>
          <a:xfrm>
            <a:off x="762000" y="713116"/>
            <a:ext cx="20955000" cy="5568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COMO ACESSAR</a:t>
            </a:r>
            <a:endParaRPr lang="en-US" baseline="30000" dirty="0"/>
          </a:p>
        </p:txBody>
      </p:sp>
      <p:sp>
        <p:nvSpPr>
          <p:cNvPr id="28" name="Shape 222"/>
          <p:cNvSpPr>
            <a:spLocks noGrp="1"/>
          </p:cNvSpPr>
          <p:nvPr>
            <p:ph type="title"/>
          </p:nvPr>
        </p:nvSpPr>
        <p:spPr>
          <a:xfrm>
            <a:off x="762000" y="3560378"/>
            <a:ext cx="22860000" cy="3137094"/>
          </a:xfrm>
          <a:prstGeom prst="rect">
            <a:avLst/>
          </a:prstGeom>
        </p:spPr>
        <p:txBody>
          <a:bodyPr anchor="ctr">
            <a:normAutofit fontScale="90000"/>
          </a:bodyPr>
          <a:lstStyle>
            <a:lvl1pPr defTabSz="685165">
              <a:spcBef>
                <a:spcPts val="3200"/>
              </a:spcBef>
              <a:defRPr sz="7221">
                <a:solidFill>
                  <a:srgbClr val="611406"/>
                </a:solidFill>
              </a:defRPr>
            </a:lvl1pPr>
          </a:lstStyle>
          <a:p>
            <a:pPr algn="ctr"/>
            <a:r>
              <a:rPr lang="pt-BR" cap="none" dirty="0"/>
              <a:t>Para acessar os cursos, você deve, primeiramente, clicar no campo superior esquerdo (acesso) da página  inicial. </a:t>
            </a:r>
            <a:br>
              <a:rPr lang="pt-BR" cap="none" dirty="0"/>
            </a:br>
            <a:br>
              <a:rPr lang="pt-BR" dirty="0"/>
            </a:br>
            <a:endParaRPr lang="pt-BR" b="1" cap="none" dirty="0"/>
          </a:p>
        </p:txBody>
      </p:sp>
      <p:pic>
        <p:nvPicPr>
          <p:cNvPr id="4" name="Picture 4" descr="1-5">
            <a:extLst>
              <a:ext uri="{FF2B5EF4-FFF2-40B4-BE49-F238E27FC236}">
                <a16:creationId xmlns:a16="http://schemas.microsoft.com/office/drawing/2014/main" id="{FE913A06-486F-4213-8FCA-4F6296B90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078" y="5796888"/>
            <a:ext cx="12771815" cy="30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G IMPLANTACAO NITAE.png">
            <a:extLst>
              <a:ext uri="{FF2B5EF4-FFF2-40B4-BE49-F238E27FC236}">
                <a16:creationId xmlns:a16="http://schemas.microsoft.com/office/drawing/2014/main" id="{A6297D76-5059-4084-861F-713E19248F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8507"/>
          <a:stretch/>
        </p:blipFill>
        <p:spPr>
          <a:xfrm>
            <a:off x="0" y="12124944"/>
            <a:ext cx="24384000" cy="159105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374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221"/>
          <p:cNvSpPr>
            <a:spLocks noGrp="1"/>
          </p:cNvSpPr>
          <p:nvPr>
            <p:ph type="body" idx="13"/>
          </p:nvPr>
        </p:nvSpPr>
        <p:spPr>
          <a:xfrm>
            <a:off x="762000" y="713116"/>
            <a:ext cx="20955000" cy="556884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Perfis</a:t>
            </a:r>
            <a:r>
              <a:rPr lang="en-US" dirty="0"/>
              <a:t> de </a:t>
            </a:r>
            <a:r>
              <a:rPr lang="en-US" dirty="0" err="1"/>
              <a:t>acesso</a:t>
            </a:r>
            <a:endParaRPr lang="en-US" baseline="30000" dirty="0"/>
          </a:p>
        </p:txBody>
      </p:sp>
      <p:sp>
        <p:nvSpPr>
          <p:cNvPr id="28" name="Shape 222"/>
          <p:cNvSpPr>
            <a:spLocks noGrp="1"/>
          </p:cNvSpPr>
          <p:nvPr>
            <p:ph type="title"/>
          </p:nvPr>
        </p:nvSpPr>
        <p:spPr>
          <a:xfrm>
            <a:off x="762000" y="3127696"/>
            <a:ext cx="22860000" cy="5320323"/>
          </a:xfrm>
          <a:prstGeom prst="rect">
            <a:avLst/>
          </a:prstGeom>
        </p:spPr>
        <p:txBody>
          <a:bodyPr>
            <a:normAutofit/>
          </a:bodyPr>
          <a:lstStyle>
            <a:lvl1pPr defTabSz="685165">
              <a:spcBef>
                <a:spcPts val="3200"/>
              </a:spcBef>
              <a:defRPr sz="7221">
                <a:solidFill>
                  <a:srgbClr val="611406"/>
                </a:solidFill>
              </a:defRPr>
            </a:lvl1pPr>
          </a:lstStyle>
          <a:p>
            <a:pPr algn="ctr"/>
            <a:r>
              <a:rPr lang="pt-BR" cap="none" dirty="0"/>
              <a:t>O </a:t>
            </a:r>
            <a:r>
              <a:rPr lang="pt-BR" cap="none" dirty="0" err="1"/>
              <a:t>Moodle</a:t>
            </a:r>
            <a:r>
              <a:rPr lang="pt-BR" cap="none" dirty="0"/>
              <a:t> irá solicitar que você digite seu nome de usuário e senha, para que possa exibir todos os cursos que esteja realizando.</a:t>
            </a:r>
            <a:br>
              <a:rPr lang="pt-BR" cap="none" dirty="0"/>
            </a:br>
            <a:br>
              <a:rPr lang="pt-BR" dirty="0"/>
            </a:br>
            <a:endParaRPr lang="pt-BR" b="1" cap="none" dirty="0"/>
          </a:p>
        </p:txBody>
      </p:sp>
      <p:pic>
        <p:nvPicPr>
          <p:cNvPr id="5" name="Picture 6" descr="senha">
            <a:extLst>
              <a:ext uri="{FF2B5EF4-FFF2-40B4-BE49-F238E27FC236}">
                <a16:creationId xmlns:a16="http://schemas.microsoft.com/office/drawing/2014/main" id="{FE5D8953-056C-4EA6-A682-EFA62D015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924" y="5871721"/>
            <a:ext cx="12520550" cy="5049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G IMPLANTACAO NITAE.png">
            <a:extLst>
              <a:ext uri="{FF2B5EF4-FFF2-40B4-BE49-F238E27FC236}">
                <a16:creationId xmlns:a16="http://schemas.microsoft.com/office/drawing/2014/main" id="{A6297D76-5059-4084-861F-713E19248F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8507"/>
          <a:stretch/>
        </p:blipFill>
        <p:spPr>
          <a:xfrm>
            <a:off x="0" y="12124944"/>
            <a:ext cx="24384000" cy="159105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8821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221"/>
          <p:cNvSpPr>
            <a:spLocks noGrp="1"/>
          </p:cNvSpPr>
          <p:nvPr>
            <p:ph type="body" idx="13"/>
          </p:nvPr>
        </p:nvSpPr>
        <p:spPr>
          <a:xfrm>
            <a:off x="762000" y="713116"/>
            <a:ext cx="20955000" cy="5568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COMO ACESSAR</a:t>
            </a:r>
            <a:endParaRPr lang="en-US" baseline="30000" dirty="0"/>
          </a:p>
        </p:txBody>
      </p:sp>
      <p:pic>
        <p:nvPicPr>
          <p:cNvPr id="6" name="BG IMPLANTACAO NITAE.png">
            <a:extLst>
              <a:ext uri="{FF2B5EF4-FFF2-40B4-BE49-F238E27FC236}">
                <a16:creationId xmlns:a16="http://schemas.microsoft.com/office/drawing/2014/main" id="{A6297D76-5059-4084-861F-713E19248F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507"/>
          <a:stretch/>
        </p:blipFill>
        <p:spPr>
          <a:xfrm>
            <a:off x="0" y="12124944"/>
            <a:ext cx="24384000" cy="1591056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981FC1C-5E77-46B5-AE51-82863876A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7" t="10666" r="12064" b="9079"/>
          <a:stretch>
            <a:fillRect/>
          </a:stretch>
        </p:blipFill>
        <p:spPr bwMode="auto">
          <a:xfrm>
            <a:off x="313987" y="1270597"/>
            <a:ext cx="22523053" cy="91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 Explicativo 1 3">
            <a:extLst>
              <a:ext uri="{FF2B5EF4-FFF2-40B4-BE49-F238E27FC236}">
                <a16:creationId xmlns:a16="http://schemas.microsoft.com/office/drawing/2014/main" id="{CE8B10D5-B55E-4929-920F-C7AB108916C3}"/>
              </a:ext>
            </a:extLst>
          </p:cNvPr>
          <p:cNvSpPr/>
          <p:nvPr/>
        </p:nvSpPr>
        <p:spPr>
          <a:xfrm>
            <a:off x="10875363" y="5291505"/>
            <a:ext cx="8451661" cy="1718896"/>
          </a:xfrm>
          <a:prstGeom prst="borderCallout1">
            <a:avLst>
              <a:gd name="adj1" fmla="val 18750"/>
              <a:gd name="adj2" fmla="val -8333"/>
              <a:gd name="adj3" fmla="val -4413"/>
              <a:gd name="adj4" fmla="val -30164"/>
            </a:avLst>
          </a:prstGeom>
          <a:solidFill>
            <a:srgbClr val="C5BAA2"/>
          </a:solidFill>
          <a:ln>
            <a:solidFill>
              <a:srgbClr val="9775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srgbClr val="611406"/>
                </a:solidFill>
              </a:rPr>
              <a:t>Ao entrar no sistema, dependendo do seu papel(perfil), você terá  diferentes visões e permissões no sistema. 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4F98D2E8-693A-45F3-8FEB-110087FA824A}"/>
              </a:ext>
            </a:extLst>
          </p:cNvPr>
          <p:cNvSpPr/>
          <p:nvPr/>
        </p:nvSpPr>
        <p:spPr>
          <a:xfrm>
            <a:off x="1000882" y="10739768"/>
            <a:ext cx="19092471" cy="1074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pt-BR" altLang="pt-BR" dirty="0">
                <a:solidFill>
                  <a:srgbClr val="611406"/>
                </a:solidFill>
                <a:latin typeface="+mn-lt"/>
                <a:ea typeface="+mn-ea"/>
                <a:cs typeface="+mn-cs"/>
              </a:rPr>
              <a:t>* </a:t>
            </a:r>
            <a:r>
              <a:rPr lang="pt-BR" altLang="pt-BR" b="1" dirty="0">
                <a:solidFill>
                  <a:srgbClr val="611406"/>
                </a:solidFill>
                <a:latin typeface="+mn-lt"/>
                <a:ea typeface="+mn-ea"/>
                <a:cs typeface="+mn-cs"/>
              </a:rPr>
              <a:t>Permissão:</a:t>
            </a:r>
            <a:r>
              <a:rPr lang="pt-BR" altLang="pt-BR" dirty="0">
                <a:solidFill>
                  <a:srgbClr val="611406"/>
                </a:solidFill>
                <a:latin typeface="+mn-lt"/>
                <a:ea typeface="+mn-ea"/>
                <a:cs typeface="+mn-cs"/>
              </a:rPr>
              <a:t> atribuição para uma determinada ação, por exemplo, enviar arquivos, editar cursos, etc. </a:t>
            </a: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pt-BR" altLang="pt-BR" b="1" dirty="0">
                <a:solidFill>
                  <a:srgbClr val="611406"/>
                </a:solidFill>
                <a:latin typeface="+mn-lt"/>
                <a:ea typeface="+mn-ea"/>
                <a:cs typeface="+mn-cs"/>
              </a:rPr>
              <a:t>*</a:t>
            </a:r>
            <a:r>
              <a:rPr lang="pt-BR" altLang="pt-BR" b="1" dirty="0">
                <a:latin typeface="Agency FB" panose="020B0503020202020204" pitchFamily="34" charset="0"/>
              </a:rPr>
              <a:t> </a:t>
            </a:r>
            <a:r>
              <a:rPr lang="pt-BR" altLang="pt-BR" b="1" dirty="0">
                <a:solidFill>
                  <a:srgbClr val="611406"/>
                </a:solidFill>
                <a:latin typeface="+mn-lt"/>
                <a:ea typeface="+mn-ea"/>
                <a:cs typeface="+mn-cs"/>
                <a:sym typeface="DIN Condensed"/>
              </a:rPr>
              <a:t>Papel (perfi</a:t>
            </a:r>
            <a:r>
              <a:rPr lang="pt-BR" altLang="pt-BR" dirty="0">
                <a:solidFill>
                  <a:srgbClr val="611406"/>
                </a:solidFill>
                <a:latin typeface="+mn-lt"/>
                <a:ea typeface="+mn-ea"/>
                <a:cs typeface="+mn-cs"/>
                <a:sym typeface="DIN Condensed"/>
              </a:rPr>
              <a:t>l): conjunto de permissões.</a:t>
            </a:r>
          </a:p>
        </p:txBody>
      </p:sp>
    </p:spTree>
    <p:extLst>
      <p:ext uri="{BB962C8B-B14F-4D97-AF65-F5344CB8AC3E}">
        <p14:creationId xmlns:p14="http://schemas.microsoft.com/office/powerpoint/2010/main" val="224314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/>
          </p:cNvSpPr>
          <p:nvPr>
            <p:ph type="body" idx="13"/>
          </p:nvPr>
        </p:nvSpPr>
        <p:spPr>
          <a:xfrm>
            <a:off x="762000" y="713116"/>
            <a:ext cx="20955000" cy="556884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dentro</a:t>
            </a:r>
            <a:r>
              <a:rPr lang="en-US" dirty="0"/>
              <a:t> do </a:t>
            </a:r>
            <a:r>
              <a:rPr lang="en-US" dirty="0" err="1"/>
              <a:t>ambiente</a:t>
            </a:r>
            <a:endParaRPr lang="en-US" baseline="30000" dirty="0"/>
          </a:p>
        </p:txBody>
      </p:sp>
      <p:sp>
        <p:nvSpPr>
          <p:cNvPr id="223" name="Shape 223"/>
          <p:cNvSpPr>
            <a:spLocks noGrp="1"/>
          </p:cNvSpPr>
          <p:nvPr>
            <p:ph type="body" idx="1"/>
          </p:nvPr>
        </p:nvSpPr>
        <p:spPr>
          <a:xfrm>
            <a:off x="762000" y="2246613"/>
            <a:ext cx="22860000" cy="8185251"/>
          </a:xfrm>
          <a:prstGeom prst="rect">
            <a:avLst/>
          </a:prstGeom>
        </p:spPr>
        <p:txBody>
          <a:bodyPr>
            <a:noAutofit/>
          </a:bodyPr>
          <a:lstStyle/>
          <a:p>
            <a:pPr rtl="0">
              <a:spcBef>
                <a:spcPts val="1900"/>
              </a:spcBef>
              <a:buClr>
                <a:srgbClr val="794703"/>
              </a:buClr>
              <a:buFont typeface="Avenir Next"/>
              <a:buChar char="‣"/>
              <a:defRPr>
                <a:solidFill>
                  <a:srgbClr val="0E0202"/>
                </a:solidFill>
              </a:defRPr>
            </a:pPr>
            <a:r>
              <a:rPr lang="pt-BR" dirty="0">
                <a:solidFill>
                  <a:schemeClr val="bg1">
                    <a:lumMod val="90000"/>
                    <a:lumOff val="10000"/>
                  </a:schemeClr>
                </a:solidFill>
              </a:rPr>
              <a:t>Você será direcionado para uma tela Painel em que aparecem os cursos nos quais você está inscrito, divididos em abas: em andamento, não iniciados e encerrados.</a:t>
            </a:r>
          </a:p>
          <a:p>
            <a:pPr rtl="0">
              <a:spcBef>
                <a:spcPts val="1900"/>
              </a:spcBef>
              <a:buClr>
                <a:srgbClr val="794703"/>
              </a:buClr>
              <a:buFont typeface="Avenir Next"/>
              <a:buChar char="‣"/>
              <a:defRPr>
                <a:solidFill>
                  <a:srgbClr val="0E0202"/>
                </a:solidFill>
              </a:defRPr>
            </a:pPr>
            <a:r>
              <a:rPr lang="pt-BR" dirty="0">
                <a:solidFill>
                  <a:schemeClr val="bg1">
                    <a:lumMod val="90000"/>
                    <a:lumOff val="10000"/>
                  </a:schemeClr>
                </a:solidFill>
              </a:rPr>
              <a:t> Clicando em um dos cursos, você será direcionado à página inicial deste. </a:t>
            </a:r>
          </a:p>
          <a:p>
            <a:pPr rtl="0">
              <a:spcBef>
                <a:spcPts val="1900"/>
              </a:spcBef>
              <a:buClr>
                <a:srgbClr val="794703"/>
              </a:buClr>
              <a:buFont typeface="Avenir Next"/>
              <a:buChar char="‣"/>
              <a:defRPr>
                <a:solidFill>
                  <a:srgbClr val="0E0202"/>
                </a:solidFill>
              </a:defRPr>
            </a:pPr>
            <a:r>
              <a:rPr lang="pt-BR" dirty="0">
                <a:solidFill>
                  <a:schemeClr val="bg1">
                    <a:lumMod val="90000"/>
                    <a:lumOff val="10000"/>
                  </a:schemeClr>
                </a:solidFill>
              </a:rPr>
              <a:t>A forma e a disponibilização dos conteúdos pode variar de curso para curso.</a:t>
            </a:r>
          </a:p>
          <a:p>
            <a:pPr marL="0" indent="0" rtl="0">
              <a:spcBef>
                <a:spcPts val="1900"/>
              </a:spcBef>
              <a:buClr>
                <a:srgbClr val="794703"/>
              </a:buClr>
              <a:buNone/>
              <a:defRPr>
                <a:solidFill>
                  <a:srgbClr val="0E0202"/>
                </a:solidFill>
              </a:defRPr>
            </a:pPr>
            <a:endParaRPr lang="pt-BR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6" name="BG IMPLANTACAO NITAE.png">
            <a:extLst>
              <a:ext uri="{FF2B5EF4-FFF2-40B4-BE49-F238E27FC236}">
                <a16:creationId xmlns:a16="http://schemas.microsoft.com/office/drawing/2014/main" id="{A6297D76-5059-4084-861F-713E19248F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507"/>
          <a:stretch/>
        </p:blipFill>
        <p:spPr>
          <a:xfrm>
            <a:off x="0" y="12124944"/>
            <a:ext cx="24384000" cy="159105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2313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/>
          </p:cNvSpPr>
          <p:nvPr>
            <p:ph type="body" idx="13"/>
          </p:nvPr>
        </p:nvSpPr>
        <p:spPr>
          <a:xfrm>
            <a:off x="762000" y="713116"/>
            <a:ext cx="20955000" cy="556884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dentro</a:t>
            </a:r>
            <a:r>
              <a:rPr lang="en-US" dirty="0"/>
              <a:t> de um </a:t>
            </a:r>
            <a:r>
              <a:rPr lang="en-US" dirty="0" err="1"/>
              <a:t>curso</a:t>
            </a:r>
            <a:r>
              <a:rPr lang="en-US" dirty="0"/>
              <a:t>/</a:t>
            </a:r>
            <a:r>
              <a:rPr lang="en-US" dirty="0" err="1"/>
              <a:t>disciplina</a:t>
            </a:r>
            <a:r>
              <a:rPr lang="en-US" dirty="0"/>
              <a:t>/</a:t>
            </a:r>
            <a:r>
              <a:rPr lang="en-US" dirty="0" err="1"/>
              <a:t>sala</a:t>
            </a:r>
            <a:r>
              <a:rPr lang="en-US" dirty="0"/>
              <a:t> virtual</a:t>
            </a:r>
            <a:endParaRPr lang="en-US" baseline="30000" dirty="0"/>
          </a:p>
        </p:txBody>
      </p:sp>
      <p:pic>
        <p:nvPicPr>
          <p:cNvPr id="6" name="BG IMPLANTACAO NITAE.png">
            <a:extLst>
              <a:ext uri="{FF2B5EF4-FFF2-40B4-BE49-F238E27FC236}">
                <a16:creationId xmlns:a16="http://schemas.microsoft.com/office/drawing/2014/main" id="{A6297D76-5059-4084-861F-713E19248F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507"/>
          <a:stretch/>
        </p:blipFill>
        <p:spPr>
          <a:xfrm>
            <a:off x="0" y="12124944"/>
            <a:ext cx="24384000" cy="1591056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extBox 8"/>
          <p:cNvSpPr txBox="1"/>
          <p:nvPr/>
        </p:nvSpPr>
        <p:spPr>
          <a:xfrm>
            <a:off x="3496526" y="3697466"/>
            <a:ext cx="2411802" cy="63094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500" b="1" dirty="0" err="1">
                <a:solidFill>
                  <a:srgbClr val="551B10"/>
                </a:solidFill>
                <a:cs typeface="Arial" pitchFamily="34" charset="0"/>
              </a:rPr>
              <a:t>Recursos</a:t>
            </a:r>
            <a:endParaRPr lang="ko-KR" altLang="en-US" sz="3500" b="1" dirty="0">
              <a:solidFill>
                <a:srgbClr val="551B10"/>
              </a:solidFill>
              <a:cs typeface="Arial" pitchFamily="34" charset="0"/>
            </a:endParaRPr>
          </a:p>
        </p:txBody>
      </p:sp>
      <p:sp>
        <p:nvSpPr>
          <p:cNvPr id="20" name="TextBox 9"/>
          <p:cNvSpPr txBox="1"/>
          <p:nvPr/>
        </p:nvSpPr>
        <p:spPr>
          <a:xfrm>
            <a:off x="8736742" y="3651106"/>
            <a:ext cx="3024452" cy="63094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500" b="1" dirty="0" err="1">
                <a:solidFill>
                  <a:srgbClr val="551B10"/>
                </a:solidFill>
                <a:cs typeface="Arial" pitchFamily="34" charset="0"/>
              </a:rPr>
              <a:t>Atividades</a:t>
            </a:r>
            <a:endParaRPr lang="ko-KR" altLang="en-US" sz="3500" b="1" dirty="0">
              <a:solidFill>
                <a:srgbClr val="551B10"/>
              </a:solidFill>
              <a:cs typeface="Arial" pitchFamily="34" charset="0"/>
            </a:endParaRPr>
          </a:p>
        </p:txBody>
      </p:sp>
      <p:sp>
        <p:nvSpPr>
          <p:cNvPr id="21" name="TextBox 10"/>
          <p:cNvSpPr txBox="1"/>
          <p:nvPr/>
        </p:nvSpPr>
        <p:spPr>
          <a:xfrm>
            <a:off x="13918444" y="3636332"/>
            <a:ext cx="2411802" cy="63094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500" b="1" dirty="0" err="1">
                <a:solidFill>
                  <a:srgbClr val="551B10"/>
                </a:solidFill>
                <a:cs typeface="Arial" pitchFamily="34" charset="0"/>
              </a:rPr>
              <a:t>Temas</a:t>
            </a:r>
            <a:endParaRPr lang="ko-KR" altLang="en-US" sz="3500" b="1" dirty="0">
              <a:solidFill>
                <a:srgbClr val="551B10"/>
              </a:solidFill>
              <a:cs typeface="Arial" pitchFamily="34" charset="0"/>
            </a:endParaRPr>
          </a:p>
        </p:txBody>
      </p:sp>
      <p:sp>
        <p:nvSpPr>
          <p:cNvPr id="22" name="TextBox 11"/>
          <p:cNvSpPr txBox="1"/>
          <p:nvPr/>
        </p:nvSpPr>
        <p:spPr>
          <a:xfrm>
            <a:off x="19158660" y="3592668"/>
            <a:ext cx="2411802" cy="63094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500" b="1" dirty="0" err="1">
                <a:solidFill>
                  <a:srgbClr val="551B10"/>
                </a:solidFill>
                <a:cs typeface="Arial" pitchFamily="34" charset="0"/>
              </a:rPr>
              <a:t>Formatos</a:t>
            </a:r>
            <a:endParaRPr lang="ko-KR" altLang="en-US" sz="3500" b="1" dirty="0">
              <a:solidFill>
                <a:srgbClr val="551B10"/>
              </a:solidFill>
              <a:cs typeface="Arial" pitchFamily="34" charset="0"/>
            </a:endParaRPr>
          </a:p>
        </p:txBody>
      </p:sp>
      <p:sp>
        <p:nvSpPr>
          <p:cNvPr id="25" name="TextBox 13"/>
          <p:cNvSpPr txBox="1"/>
          <p:nvPr/>
        </p:nvSpPr>
        <p:spPr>
          <a:xfrm>
            <a:off x="2584268" y="7403014"/>
            <a:ext cx="4236317" cy="31393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BR" altLang="pt-BR" sz="2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Tipos de materiais que não pressupõem retorno por parte dos alunos. Podem ser arquivos enviados para o servidor do curso, páginas editadas  diretamente no Moodle ou páginas </a:t>
            </a:r>
            <a:r>
              <a:rPr lang="pt-BR" altLang="pt-BR" sz="2200" i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Web</a:t>
            </a:r>
            <a:r>
              <a:rPr lang="pt-BR" altLang="pt-BR" sz="2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externas que aparecem como parte de um curso.</a:t>
            </a:r>
            <a:endParaRPr lang="ko-KR" altLang="en-US" sz="2200" dirty="0">
              <a:solidFill>
                <a:schemeClr val="bg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6" name="TextBox 35">
            <a:extLst>
              <a:ext uri="{FF2B5EF4-FFF2-40B4-BE49-F238E27FC236}">
                <a16:creationId xmlns:a16="http://schemas.microsoft.com/office/drawing/2014/main" id="{44B44695-2AA4-4962-80DA-DDC0428484FF}"/>
              </a:ext>
            </a:extLst>
          </p:cNvPr>
          <p:cNvSpPr txBox="1"/>
          <p:nvPr/>
        </p:nvSpPr>
        <p:spPr>
          <a:xfrm>
            <a:off x="7872908" y="7386816"/>
            <a:ext cx="4236317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ct val="30000"/>
              </a:spcBef>
            </a:pPr>
            <a:r>
              <a:rPr lang="pt-BR" altLang="pt-BR" sz="2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Ferramentas que               estimulam a interação dos participantes com o          ambiente e entre si.          Podem ser fóruns, tarefas, chats, etc..</a:t>
            </a:r>
          </a:p>
        </p:txBody>
      </p:sp>
      <p:sp>
        <p:nvSpPr>
          <p:cNvPr id="27" name="TextBox 36">
            <a:extLst>
              <a:ext uri="{FF2B5EF4-FFF2-40B4-BE49-F238E27FC236}">
                <a16:creationId xmlns:a16="http://schemas.microsoft.com/office/drawing/2014/main" id="{F716CF66-C733-464A-9A66-1E7A391622DC}"/>
              </a:ext>
            </a:extLst>
          </p:cNvPr>
          <p:cNvSpPr txBox="1"/>
          <p:nvPr/>
        </p:nvSpPr>
        <p:spPr>
          <a:xfrm>
            <a:off x="13145330" y="7352283"/>
            <a:ext cx="4236317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BR" altLang="pt-BR" sz="2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Aparência visual do curso/sala virtual.</a:t>
            </a:r>
            <a:endParaRPr lang="ko-KR" altLang="en-US" sz="2200" dirty="0">
              <a:solidFill>
                <a:schemeClr val="bg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8" name="TextBox 37">
            <a:extLst>
              <a:ext uri="{FF2B5EF4-FFF2-40B4-BE49-F238E27FC236}">
                <a16:creationId xmlns:a16="http://schemas.microsoft.com/office/drawing/2014/main" id="{7A6DFF16-EFAC-47D0-A0B4-DADC726FCCDD}"/>
              </a:ext>
            </a:extLst>
          </p:cNvPr>
          <p:cNvSpPr txBox="1"/>
          <p:nvPr/>
        </p:nvSpPr>
        <p:spPr>
          <a:xfrm>
            <a:off x="18433970" y="7388151"/>
            <a:ext cx="4236317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BR" altLang="pt-BR" sz="2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Disposição das                   seções/tópicos do            curso/sala virtual.</a:t>
            </a:r>
            <a:endParaRPr lang="ko-KR" altLang="en-US" sz="2200" dirty="0">
              <a:solidFill>
                <a:schemeClr val="bg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B563164-AF25-5A45-91C1-4D4BDA4EF9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94" t="44123" r="18622" b="44634"/>
          <a:stretch/>
        </p:blipFill>
        <p:spPr>
          <a:xfrm>
            <a:off x="3056501" y="4235688"/>
            <a:ext cx="19497734" cy="291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47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/>
          </p:cNvSpPr>
          <p:nvPr>
            <p:ph type="body" idx="13"/>
          </p:nvPr>
        </p:nvSpPr>
        <p:spPr>
          <a:xfrm>
            <a:off x="762000" y="713116"/>
            <a:ext cx="20955000" cy="556884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Recursos</a:t>
            </a:r>
            <a:r>
              <a:rPr lang="en-US" dirty="0"/>
              <a:t>/</a:t>
            </a:r>
            <a:r>
              <a:rPr lang="en-US" dirty="0" err="1"/>
              <a:t>atividades</a:t>
            </a:r>
            <a:endParaRPr lang="en-US" baseline="30000" dirty="0"/>
          </a:p>
        </p:txBody>
      </p:sp>
      <p:pic>
        <p:nvPicPr>
          <p:cNvPr id="6" name="BG IMPLANTACAO NITAE.png">
            <a:extLst>
              <a:ext uri="{FF2B5EF4-FFF2-40B4-BE49-F238E27FC236}">
                <a16:creationId xmlns:a16="http://schemas.microsoft.com/office/drawing/2014/main" id="{A6297D76-5059-4084-861F-713E19248F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507"/>
          <a:stretch/>
        </p:blipFill>
        <p:spPr>
          <a:xfrm>
            <a:off x="0" y="12124944"/>
            <a:ext cx="24384000" cy="1591056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5" name="Tabe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8767995"/>
              </p:ext>
            </p:extLst>
          </p:nvPr>
        </p:nvGraphicFramePr>
        <p:xfrm>
          <a:off x="5363411" y="3003438"/>
          <a:ext cx="12185901" cy="73578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69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65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4400" dirty="0">
                          <a:solidFill>
                            <a:srgbClr val="F1ECE6"/>
                          </a:solidFill>
                          <a:latin typeface="Avenir Next Medium"/>
                        </a:rPr>
                        <a:t>Recursos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1B1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4400" dirty="0">
                          <a:solidFill>
                            <a:srgbClr val="F1ECE6"/>
                          </a:solidFill>
                          <a:latin typeface="Avenir Next Medium"/>
                        </a:rPr>
                        <a:t>Atividades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1B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16715">
                <a:tc>
                  <a:txBody>
                    <a:bodyPr/>
                    <a:lstStyle/>
                    <a:p>
                      <a:pPr marL="285750" marR="0" indent="-2857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pt-BR" sz="4400" b="0" i="0" u="none" strike="noStrike" cap="none" dirty="0">
                          <a:solidFill>
                            <a:schemeClr val="tx1"/>
                          </a:solidFill>
                          <a:latin typeface="Avenir Next Medium"/>
                          <a:ea typeface="+mn-ea"/>
                          <a:cs typeface="+mn-cs"/>
                          <a:sym typeface="Arial"/>
                        </a:rPr>
                        <a:t>Incorporação de vídeos</a:t>
                      </a:r>
                    </a:p>
                    <a:p>
                      <a:pPr marL="285750" marR="0" indent="-2857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pt-BR" sz="4400" b="0" i="0" u="none" strike="noStrike" cap="none" dirty="0">
                          <a:solidFill>
                            <a:schemeClr val="tx1"/>
                          </a:solidFill>
                          <a:latin typeface="Avenir Next Medium"/>
                          <a:ea typeface="+mn-ea"/>
                          <a:cs typeface="+mn-cs"/>
                          <a:sym typeface="Arial"/>
                        </a:rPr>
                        <a:t>Arquivos</a:t>
                      </a:r>
                    </a:p>
                    <a:p>
                      <a:pPr marL="285750" marR="0" indent="-2857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pt-BR" sz="4400" b="0" i="0" u="none" strike="noStrike" cap="none" dirty="0">
                          <a:solidFill>
                            <a:schemeClr val="tx1"/>
                          </a:solidFill>
                          <a:latin typeface="Avenir Next Medium"/>
                          <a:ea typeface="+mn-ea"/>
                          <a:cs typeface="+mn-cs"/>
                          <a:sym typeface="Arial"/>
                        </a:rPr>
                        <a:t>Páginas HTML</a:t>
                      </a:r>
                    </a:p>
                    <a:p>
                      <a:pPr marL="285750" marR="0" indent="-2857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pt-BR" sz="4400" b="0" i="0" u="none" strike="noStrike" cap="none" dirty="0">
                          <a:solidFill>
                            <a:schemeClr val="tx1"/>
                          </a:solidFill>
                          <a:latin typeface="Avenir Next Medium"/>
                          <a:ea typeface="+mn-ea"/>
                          <a:cs typeface="+mn-cs"/>
                          <a:sym typeface="Arial"/>
                        </a:rPr>
                        <a:t>Pastas</a:t>
                      </a:r>
                    </a:p>
                    <a:p>
                      <a:pPr marL="285750" marR="0" indent="-2857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pt-BR" sz="4400" b="0" i="0" u="none" strike="noStrike" cap="none" dirty="0">
                          <a:solidFill>
                            <a:schemeClr val="tx1"/>
                          </a:solidFill>
                          <a:latin typeface="Avenir Next Medium"/>
                          <a:ea typeface="+mn-ea"/>
                          <a:cs typeface="+mn-cs"/>
                          <a:sym typeface="Arial"/>
                        </a:rPr>
                        <a:t>...</a:t>
                      </a:r>
                    </a:p>
                    <a:p>
                      <a:pPr algn="ctr"/>
                      <a:endParaRPr lang="pt-BR" sz="4400" dirty="0">
                        <a:latin typeface="Avenir Next Medium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indent="-28575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lang="pt-BR" sz="4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venir Next Medium"/>
                          <a:ea typeface="+mn-ea"/>
                          <a:cs typeface="+mn-cs"/>
                          <a:sym typeface="DIN Alternate"/>
                        </a:rPr>
                        <a:t>Tarefas</a:t>
                      </a:r>
                    </a:p>
                    <a:p>
                      <a:pPr marL="285750" marR="0" indent="-28575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lang="pt-BR" sz="4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venir Next Medium"/>
                          <a:ea typeface="+mn-ea"/>
                          <a:cs typeface="+mn-cs"/>
                          <a:sym typeface="DIN Alternate"/>
                        </a:rPr>
                        <a:t>Fóruns</a:t>
                      </a:r>
                    </a:p>
                    <a:p>
                      <a:pPr marL="285750" marR="0" indent="-28575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lang="pt-BR" sz="4400" b="0" i="0" u="none" strike="noStrike" cap="none" spc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venir Next Medium"/>
                          <a:ea typeface="+mn-ea"/>
                          <a:cs typeface="+mn-cs"/>
                          <a:sym typeface="DIN Alternate"/>
                        </a:rPr>
                        <a:t>Wikis</a:t>
                      </a:r>
                      <a:endParaRPr lang="pt-BR" sz="44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Avenir Next Medium"/>
                        <a:ea typeface="+mn-ea"/>
                        <a:cs typeface="+mn-cs"/>
                        <a:sym typeface="DIN Alternate"/>
                      </a:endParaRPr>
                    </a:p>
                    <a:p>
                      <a:pPr marL="285750" marR="0" indent="-28575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lang="pt-BR" sz="4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venir Next Medium"/>
                          <a:ea typeface="+mn-ea"/>
                          <a:cs typeface="+mn-cs"/>
                          <a:sym typeface="DIN Alternate"/>
                        </a:rPr>
                        <a:t>Lição</a:t>
                      </a:r>
                    </a:p>
                    <a:p>
                      <a:pPr marL="285750" marR="0" indent="-28575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lang="pt-BR" sz="4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venir Next Medium"/>
                          <a:ea typeface="+mn-ea"/>
                          <a:cs typeface="+mn-cs"/>
                          <a:sym typeface="DIN Alternate"/>
                        </a:rPr>
                        <a:t>Diário</a:t>
                      </a:r>
                    </a:p>
                    <a:p>
                      <a:pPr marL="285750" marR="0" indent="-28575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lang="pt-BR" sz="4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venir Next Medium"/>
                          <a:ea typeface="+mn-ea"/>
                          <a:cs typeface="+mn-cs"/>
                          <a:sym typeface="DIN Alternate"/>
                        </a:rPr>
                        <a:t>Chat</a:t>
                      </a:r>
                    </a:p>
                    <a:p>
                      <a:pPr marL="285750" marR="0" indent="-28575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lang="pt-BR" sz="4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venir Next Medium"/>
                          <a:ea typeface="+mn-ea"/>
                          <a:cs typeface="+mn-cs"/>
                          <a:sym typeface="DIN Alternate"/>
                        </a:rPr>
                        <a:t>Glossários</a:t>
                      </a:r>
                    </a:p>
                    <a:p>
                      <a:pPr marL="285750" marR="0" indent="-28575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lang="pt-BR" sz="4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venir Next Medium"/>
                          <a:ea typeface="+mn-ea"/>
                          <a:cs typeface="+mn-cs"/>
                          <a:sym typeface="DIN Alternate"/>
                        </a:rPr>
                        <a:t>Questionários</a:t>
                      </a:r>
                    </a:p>
                    <a:p>
                      <a:pPr marL="285750" marR="0" indent="-28575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lang="pt-BR" sz="4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venir Next Medium"/>
                          <a:ea typeface="+mn-ea"/>
                          <a:cs typeface="+mn-cs"/>
                          <a:sym typeface="DIN Alternate"/>
                        </a:rPr>
                        <a:t>...</a:t>
                      </a:r>
                    </a:p>
                    <a:p>
                      <a:pPr algn="ctr"/>
                      <a:endParaRPr lang="pt-BR" sz="4400" dirty="0">
                        <a:latin typeface="Avenir Next Medium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803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9CCBB37-8FCC-B14C-AE07-447B07A5AC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72" t="39459" r="14923" b="40300"/>
          <a:stretch/>
        </p:blipFill>
        <p:spPr>
          <a:xfrm>
            <a:off x="3602182" y="4136244"/>
            <a:ext cx="16874835" cy="2912392"/>
          </a:xfrm>
          <a:prstGeom prst="rect">
            <a:avLst/>
          </a:prstGeom>
        </p:spPr>
      </p:pic>
      <p:sp>
        <p:nvSpPr>
          <p:cNvPr id="221" name="Shape 221"/>
          <p:cNvSpPr>
            <a:spLocks noGrp="1"/>
          </p:cNvSpPr>
          <p:nvPr>
            <p:ph type="body" idx="13"/>
          </p:nvPr>
        </p:nvSpPr>
        <p:spPr>
          <a:xfrm>
            <a:off x="762000" y="713116"/>
            <a:ext cx="20955000" cy="556884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dentro</a:t>
            </a:r>
            <a:r>
              <a:rPr lang="en-US" dirty="0"/>
              <a:t> de um </a:t>
            </a:r>
            <a:r>
              <a:rPr lang="en-US" dirty="0" err="1"/>
              <a:t>curso</a:t>
            </a:r>
            <a:r>
              <a:rPr lang="en-US" dirty="0"/>
              <a:t>/</a:t>
            </a:r>
            <a:r>
              <a:rPr lang="en-US" dirty="0" err="1"/>
              <a:t>disciplina</a:t>
            </a:r>
            <a:r>
              <a:rPr lang="en-US" dirty="0"/>
              <a:t>/</a:t>
            </a:r>
            <a:r>
              <a:rPr lang="en-US" dirty="0" err="1"/>
              <a:t>sala</a:t>
            </a:r>
            <a:r>
              <a:rPr lang="en-US" dirty="0"/>
              <a:t> virtual</a:t>
            </a:r>
            <a:endParaRPr lang="en-US" baseline="30000" dirty="0"/>
          </a:p>
        </p:txBody>
      </p:sp>
      <p:pic>
        <p:nvPicPr>
          <p:cNvPr id="6" name="BG IMPLANTACAO NITAE.png">
            <a:extLst>
              <a:ext uri="{FF2B5EF4-FFF2-40B4-BE49-F238E27FC236}">
                <a16:creationId xmlns:a16="http://schemas.microsoft.com/office/drawing/2014/main" id="{A6297D76-5059-4084-861F-713E19248F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507"/>
          <a:stretch/>
        </p:blipFill>
        <p:spPr>
          <a:xfrm>
            <a:off x="0" y="12124944"/>
            <a:ext cx="24384000" cy="1591056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extBox 8"/>
          <p:cNvSpPr txBox="1"/>
          <p:nvPr/>
        </p:nvSpPr>
        <p:spPr>
          <a:xfrm>
            <a:off x="4041239" y="3212191"/>
            <a:ext cx="2411802" cy="63094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500" b="1" dirty="0" err="1">
                <a:solidFill>
                  <a:srgbClr val="551B10"/>
                </a:solidFill>
                <a:cs typeface="Arial" pitchFamily="34" charset="0"/>
              </a:rPr>
              <a:t>Blocos</a:t>
            </a:r>
            <a:endParaRPr lang="ko-KR" altLang="en-US" sz="3500" b="1" dirty="0">
              <a:solidFill>
                <a:srgbClr val="551B10"/>
              </a:solidFill>
              <a:cs typeface="Arial" pitchFamily="34" charset="0"/>
            </a:endParaRPr>
          </a:p>
        </p:txBody>
      </p:sp>
      <p:sp>
        <p:nvSpPr>
          <p:cNvPr id="20" name="TextBox 9"/>
          <p:cNvSpPr txBox="1"/>
          <p:nvPr/>
        </p:nvSpPr>
        <p:spPr>
          <a:xfrm>
            <a:off x="9854894" y="2818311"/>
            <a:ext cx="4295851" cy="116955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500" b="1" dirty="0" err="1">
                <a:solidFill>
                  <a:srgbClr val="551B10"/>
                </a:solidFill>
                <a:cs typeface="Arial" pitchFamily="34" charset="0"/>
              </a:rPr>
              <a:t>Bloco</a:t>
            </a:r>
            <a:r>
              <a:rPr lang="en-US" altLang="ko-KR" sz="3500" b="1" dirty="0">
                <a:solidFill>
                  <a:srgbClr val="551B10"/>
                </a:solidFill>
                <a:cs typeface="Arial" pitchFamily="34" charset="0"/>
              </a:rPr>
              <a:t> de </a:t>
            </a:r>
            <a:r>
              <a:rPr lang="en-US" altLang="ko-KR" sz="3500" b="1" dirty="0" err="1">
                <a:solidFill>
                  <a:srgbClr val="551B10"/>
                </a:solidFill>
                <a:cs typeface="Arial" pitchFamily="34" charset="0"/>
              </a:rPr>
              <a:t>Administração</a:t>
            </a:r>
            <a:endParaRPr lang="ko-KR" altLang="en-US" sz="3500" b="1" dirty="0">
              <a:solidFill>
                <a:srgbClr val="551B10"/>
              </a:solidFill>
              <a:cs typeface="Arial" pitchFamily="34" charset="0"/>
            </a:endParaRPr>
          </a:p>
        </p:txBody>
      </p:sp>
      <p:sp>
        <p:nvSpPr>
          <p:cNvPr id="25" name="TextBox 13"/>
          <p:cNvSpPr txBox="1"/>
          <p:nvPr/>
        </p:nvSpPr>
        <p:spPr>
          <a:xfrm>
            <a:off x="2972181" y="6995929"/>
            <a:ext cx="4494499" cy="39395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BR" altLang="pt-BR" sz="25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São ferramentas que podem ser colocadas nas colunas laterais ou no console (</a:t>
            </a:r>
            <a:r>
              <a:rPr lang="pt-BR" altLang="pt-BR" sz="25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dock</a:t>
            </a:r>
            <a:r>
              <a:rPr lang="pt-BR" altLang="pt-BR" sz="25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) de uma sala no </a:t>
            </a:r>
            <a:r>
              <a:rPr lang="pt-BR" altLang="pt-BR" sz="25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Moodle</a:t>
            </a:r>
            <a:r>
              <a:rPr lang="pt-BR" altLang="pt-BR" sz="25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. Por meio dos blocos, podem ser  disponibilizadas informações complementares para uma melhor organização   da curso/sala virtual e maior interação com o aluno.</a:t>
            </a:r>
          </a:p>
        </p:txBody>
      </p:sp>
      <p:sp>
        <p:nvSpPr>
          <p:cNvPr id="26" name="TextBox 35">
            <a:extLst>
              <a:ext uri="{FF2B5EF4-FFF2-40B4-BE49-F238E27FC236}">
                <a16:creationId xmlns:a16="http://schemas.microsoft.com/office/drawing/2014/main" id="{44B44695-2AA4-4962-80DA-DDC0428484FF}"/>
              </a:ext>
            </a:extLst>
          </p:cNvPr>
          <p:cNvSpPr txBox="1"/>
          <p:nvPr/>
        </p:nvSpPr>
        <p:spPr>
          <a:xfrm>
            <a:off x="9886719" y="7180041"/>
            <a:ext cx="4439609" cy="240065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ct val="30000"/>
              </a:spcBef>
            </a:pPr>
            <a:r>
              <a:rPr lang="pt-BR" altLang="pt-BR" sz="25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Contém </a:t>
            </a:r>
            <a:r>
              <a:rPr lang="pt-BR" altLang="pt-BR" sz="2500" i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links</a:t>
            </a:r>
            <a:r>
              <a:rPr lang="pt-BR" altLang="pt-BR" sz="25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para a configuração e  controle de diversas opções              essenciais ao curso, com boa parte  deles visível apenas no papel de  professor.</a:t>
            </a:r>
          </a:p>
        </p:txBody>
      </p:sp>
      <p:sp>
        <p:nvSpPr>
          <p:cNvPr id="28" name="TextBox 37">
            <a:extLst>
              <a:ext uri="{FF2B5EF4-FFF2-40B4-BE49-F238E27FC236}">
                <a16:creationId xmlns:a16="http://schemas.microsoft.com/office/drawing/2014/main" id="{7A6DFF16-EFAC-47D0-A0B4-DADC726FCCDD}"/>
              </a:ext>
            </a:extLst>
          </p:cNvPr>
          <p:cNvSpPr txBox="1"/>
          <p:nvPr/>
        </p:nvSpPr>
        <p:spPr>
          <a:xfrm>
            <a:off x="16291988" y="7096665"/>
            <a:ext cx="5337872" cy="39395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BR" altLang="pt-BR" sz="25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Local onde estão disponíveis as atividades e os materiais necessários para o desenvolvimento com qualidade do seu curso. Subdivide-se em diversos tópicos, os quais correspondem à organização didática do curso. Os recursos  disponíveis para a realização das atividades são representados por ícones.</a:t>
            </a:r>
          </a:p>
        </p:txBody>
      </p:sp>
      <p:sp>
        <p:nvSpPr>
          <p:cNvPr id="16" name="TextBox 9"/>
          <p:cNvSpPr txBox="1"/>
          <p:nvPr/>
        </p:nvSpPr>
        <p:spPr>
          <a:xfrm>
            <a:off x="16122867" y="2942886"/>
            <a:ext cx="5360276" cy="116955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500" b="1" dirty="0" err="1">
                <a:solidFill>
                  <a:srgbClr val="551B10"/>
                </a:solidFill>
                <a:cs typeface="Arial" pitchFamily="34" charset="0"/>
              </a:rPr>
              <a:t>Bloco</a:t>
            </a:r>
            <a:r>
              <a:rPr lang="en-US" altLang="ko-KR" sz="3500" b="1" dirty="0">
                <a:solidFill>
                  <a:srgbClr val="551B10"/>
                </a:solidFill>
                <a:cs typeface="Arial" pitchFamily="34" charset="0"/>
              </a:rPr>
              <a:t> de </a:t>
            </a:r>
            <a:r>
              <a:rPr lang="en-US" altLang="ko-KR" sz="3500" b="1" dirty="0" err="1">
                <a:solidFill>
                  <a:srgbClr val="551B10"/>
                </a:solidFill>
                <a:cs typeface="Arial" pitchFamily="34" charset="0"/>
              </a:rPr>
              <a:t>Conteúdo</a:t>
            </a:r>
            <a:r>
              <a:rPr lang="en-US" altLang="ko-KR" sz="3500" b="1" dirty="0">
                <a:solidFill>
                  <a:srgbClr val="551B10"/>
                </a:solidFill>
                <a:cs typeface="Arial" pitchFamily="34" charset="0"/>
              </a:rPr>
              <a:t>/</a:t>
            </a:r>
            <a:r>
              <a:rPr lang="en-US" altLang="ko-KR" sz="3500" b="1" dirty="0" err="1">
                <a:solidFill>
                  <a:srgbClr val="551B10"/>
                </a:solidFill>
                <a:cs typeface="Arial" pitchFamily="34" charset="0"/>
              </a:rPr>
              <a:t>Programação</a:t>
            </a:r>
            <a:endParaRPr lang="ko-KR" altLang="en-US" sz="3500" b="1" dirty="0">
              <a:solidFill>
                <a:srgbClr val="551B1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41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/>
          </p:cNvSpPr>
          <p:nvPr>
            <p:ph type="body" idx="13"/>
          </p:nvPr>
        </p:nvSpPr>
        <p:spPr>
          <a:xfrm>
            <a:off x="762000" y="713116"/>
            <a:ext cx="20955000" cy="556884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Desafio</a:t>
            </a:r>
            <a:endParaRPr lang="en-US" baseline="30000" dirty="0"/>
          </a:p>
        </p:txBody>
      </p:sp>
      <p:sp>
        <p:nvSpPr>
          <p:cNvPr id="223" name="Shape 223"/>
          <p:cNvSpPr>
            <a:spLocks noGrp="1"/>
          </p:cNvSpPr>
          <p:nvPr>
            <p:ph type="body" idx="1"/>
          </p:nvPr>
        </p:nvSpPr>
        <p:spPr>
          <a:xfrm>
            <a:off x="762000" y="2246613"/>
            <a:ext cx="22860000" cy="8185251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 rtl="0">
              <a:spcBef>
                <a:spcPts val="1900"/>
              </a:spcBef>
              <a:buClr>
                <a:srgbClr val="794703"/>
              </a:buClr>
              <a:buFont typeface="Avenir Next"/>
              <a:buChar char="‣"/>
              <a:defRPr>
                <a:solidFill>
                  <a:srgbClr val="0E0202"/>
                </a:solidFill>
              </a:defRPr>
            </a:pPr>
            <a:r>
              <a:rPr lang="pt-BR" dirty="0">
                <a:solidFill>
                  <a:schemeClr val="bg1">
                    <a:lumMod val="90000"/>
                    <a:lumOff val="10000"/>
                  </a:schemeClr>
                </a:solidFill>
              </a:rPr>
              <a:t>"o desafio [...] hoje está centrado em sua capacidade de planejar, elaborar e organizar processos de </a:t>
            </a:r>
            <a:r>
              <a:rPr lang="pt-BR" dirty="0" err="1">
                <a:solidFill>
                  <a:schemeClr val="bg1">
                    <a:lumMod val="90000"/>
                    <a:lumOff val="10000"/>
                  </a:schemeClr>
                </a:solidFill>
              </a:rPr>
              <a:t>mediação</a:t>
            </a:r>
            <a:r>
              <a:rPr lang="pt-BR" dirty="0">
                <a:solidFill>
                  <a:schemeClr val="bg1">
                    <a:lumMod val="90000"/>
                    <a:lumOff val="10000"/>
                  </a:schemeClr>
                </a:solidFill>
              </a:rPr>
              <a:t> </a:t>
            </a:r>
            <a:r>
              <a:rPr lang="pt-BR" dirty="0" err="1">
                <a:solidFill>
                  <a:schemeClr val="bg1">
                    <a:lumMod val="90000"/>
                    <a:lumOff val="10000"/>
                  </a:schemeClr>
                </a:solidFill>
              </a:rPr>
              <a:t>pedagógica</a:t>
            </a:r>
            <a:r>
              <a:rPr lang="pt-BR" dirty="0">
                <a:solidFill>
                  <a:schemeClr val="bg1">
                    <a:lumMod val="90000"/>
                    <a:lumOff val="10000"/>
                  </a:schemeClr>
                </a:solidFill>
              </a:rPr>
              <a:t> que propiciem </a:t>
            </a:r>
            <a:r>
              <a:rPr lang="pt-BR" dirty="0" err="1">
                <a:solidFill>
                  <a:schemeClr val="bg1">
                    <a:lumMod val="90000"/>
                    <a:lumOff val="10000"/>
                  </a:schemeClr>
                </a:solidFill>
              </a:rPr>
              <a:t>relações</a:t>
            </a:r>
            <a:r>
              <a:rPr lang="pt-BR" dirty="0">
                <a:solidFill>
                  <a:schemeClr val="bg1">
                    <a:lumMod val="90000"/>
                    <a:lumOff val="10000"/>
                  </a:schemeClr>
                </a:solidFill>
              </a:rPr>
              <a:t> adequadas de aprendizagem. O sucesso na aprendizagem </a:t>
            </a:r>
            <a:r>
              <a:rPr lang="pt-BR" dirty="0" err="1">
                <a:solidFill>
                  <a:schemeClr val="bg1">
                    <a:lumMod val="90000"/>
                    <a:lumOff val="10000"/>
                  </a:schemeClr>
                </a:solidFill>
              </a:rPr>
              <a:t>não</a:t>
            </a:r>
            <a:r>
              <a:rPr lang="pt-BR" dirty="0">
                <a:solidFill>
                  <a:schemeClr val="bg1">
                    <a:lumMod val="90000"/>
                    <a:lumOff val="10000"/>
                  </a:schemeClr>
                </a:solidFill>
              </a:rPr>
              <a:t> está centrado no professor, mas, em como as </a:t>
            </a:r>
            <a:r>
              <a:rPr lang="pt-BR" dirty="0" err="1">
                <a:solidFill>
                  <a:schemeClr val="bg1">
                    <a:lumMod val="90000"/>
                    <a:lumOff val="10000"/>
                  </a:schemeClr>
                </a:solidFill>
              </a:rPr>
              <a:t>situações</a:t>
            </a:r>
            <a:r>
              <a:rPr lang="pt-BR" dirty="0">
                <a:solidFill>
                  <a:schemeClr val="bg1">
                    <a:lumMod val="90000"/>
                    <a:lumOff val="10000"/>
                  </a:schemeClr>
                </a:solidFill>
              </a:rPr>
              <a:t> </a:t>
            </a:r>
            <a:r>
              <a:rPr lang="pt-BR" dirty="0" err="1">
                <a:solidFill>
                  <a:schemeClr val="bg1">
                    <a:lumMod val="90000"/>
                    <a:lumOff val="10000"/>
                  </a:schemeClr>
                </a:solidFill>
              </a:rPr>
              <a:t>didático-pedagógicas</a:t>
            </a:r>
            <a:r>
              <a:rPr lang="pt-BR" dirty="0">
                <a:solidFill>
                  <a:schemeClr val="bg1">
                    <a:lumMod val="90000"/>
                    <a:lumOff val="10000"/>
                  </a:schemeClr>
                </a:solidFill>
              </a:rPr>
              <a:t> </a:t>
            </a:r>
            <a:r>
              <a:rPr lang="pt-BR" dirty="0" err="1">
                <a:solidFill>
                  <a:schemeClr val="bg1">
                    <a:lumMod val="90000"/>
                    <a:lumOff val="10000"/>
                  </a:schemeClr>
                </a:solidFill>
              </a:rPr>
              <a:t>são</a:t>
            </a:r>
            <a:r>
              <a:rPr lang="pt-BR" dirty="0">
                <a:solidFill>
                  <a:schemeClr val="bg1">
                    <a:lumMod val="90000"/>
                    <a:lumOff val="10000"/>
                  </a:schemeClr>
                </a:solidFill>
              </a:rPr>
              <a:t> apresentadas ao aluno” (</a:t>
            </a:r>
            <a:r>
              <a:rPr lang="pt-BR" dirty="0" err="1">
                <a:solidFill>
                  <a:schemeClr val="bg1">
                    <a:lumMod val="90000"/>
                    <a:lumOff val="10000"/>
                  </a:schemeClr>
                </a:solidFill>
              </a:rPr>
              <a:t>Roncarelli</a:t>
            </a:r>
            <a:r>
              <a:rPr lang="pt-BR" dirty="0">
                <a:solidFill>
                  <a:schemeClr val="bg1">
                    <a:lumMod val="90000"/>
                    <a:lumOff val="10000"/>
                  </a:schemeClr>
                </a:solidFill>
              </a:rPr>
              <a:t> </a:t>
            </a:r>
            <a:r>
              <a:rPr lang="pt-BR" i="1" dirty="0">
                <a:solidFill>
                  <a:schemeClr val="bg1">
                    <a:lumMod val="90000"/>
                    <a:lumOff val="10000"/>
                  </a:schemeClr>
                </a:solidFill>
              </a:rPr>
              <a:t>et al</a:t>
            </a:r>
            <a:r>
              <a:rPr lang="pt-BR" dirty="0">
                <a:solidFill>
                  <a:schemeClr val="bg1">
                    <a:lumMod val="90000"/>
                    <a:lumOff val="10000"/>
                  </a:schemeClr>
                </a:solidFill>
              </a:rPr>
              <a:t>., 2010, p. 12).</a:t>
            </a:r>
          </a:p>
          <a:p>
            <a:pPr marL="0" indent="0" algn="just" rtl="0">
              <a:spcBef>
                <a:spcPts val="1900"/>
              </a:spcBef>
              <a:buClr>
                <a:srgbClr val="794703"/>
              </a:buClr>
              <a:buNone/>
              <a:defRPr>
                <a:solidFill>
                  <a:srgbClr val="0E0202"/>
                </a:solidFill>
              </a:defRPr>
            </a:pPr>
            <a:endParaRPr lang="pt-BR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6" name="BG IMPLANTACAO NITAE.png">
            <a:extLst>
              <a:ext uri="{FF2B5EF4-FFF2-40B4-BE49-F238E27FC236}">
                <a16:creationId xmlns:a16="http://schemas.microsoft.com/office/drawing/2014/main" id="{A6297D76-5059-4084-861F-713E19248F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507"/>
          <a:stretch/>
        </p:blipFill>
        <p:spPr>
          <a:xfrm>
            <a:off x="0" y="12124944"/>
            <a:ext cx="24384000" cy="159105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1973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/>
          </p:cNvSpPr>
          <p:nvPr>
            <p:ph type="body" idx="13"/>
          </p:nvPr>
        </p:nvSpPr>
        <p:spPr>
          <a:xfrm>
            <a:off x="762000" y="724210"/>
            <a:ext cx="20955000" cy="545790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Planejando</a:t>
            </a:r>
            <a:r>
              <a:rPr lang="en-US" dirty="0"/>
              <a:t> um </a:t>
            </a:r>
            <a:r>
              <a:rPr lang="en-US" dirty="0" err="1"/>
              <a:t>curso</a:t>
            </a:r>
            <a:r>
              <a:rPr lang="en-US" dirty="0"/>
              <a:t> – </a:t>
            </a:r>
            <a:r>
              <a:rPr lang="en-US" dirty="0" err="1"/>
              <a:t>Matriz</a:t>
            </a:r>
            <a:r>
              <a:rPr lang="en-US" dirty="0"/>
              <a:t> de di</a:t>
            </a:r>
            <a:endParaRPr lang="en-US" baseline="30000" dirty="0"/>
          </a:p>
        </p:txBody>
      </p:sp>
      <p:pic>
        <p:nvPicPr>
          <p:cNvPr id="6" name="BG IMPLANTACAO NITAE.png">
            <a:extLst>
              <a:ext uri="{FF2B5EF4-FFF2-40B4-BE49-F238E27FC236}">
                <a16:creationId xmlns:a16="http://schemas.microsoft.com/office/drawing/2014/main" id="{A6297D76-5059-4084-861F-713E19248F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507"/>
          <a:stretch/>
        </p:blipFill>
        <p:spPr>
          <a:xfrm>
            <a:off x="0" y="12124944"/>
            <a:ext cx="24384000" cy="1591056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m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1" t="42665" r="45946" b="27643"/>
          <a:stretch>
            <a:fillRect/>
          </a:stretch>
        </p:blipFill>
        <p:spPr bwMode="auto">
          <a:xfrm>
            <a:off x="2030829" y="1955632"/>
            <a:ext cx="20322339" cy="8904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17"/>
          <p:cNvSpPr>
            <a:spLocks noChangeArrowheads="1"/>
          </p:cNvSpPr>
          <p:nvPr/>
        </p:nvSpPr>
        <p:spPr bwMode="auto">
          <a:xfrm>
            <a:off x="18068090" y="11224348"/>
            <a:ext cx="32864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000" dirty="0">
                <a:latin typeface="Avenir Next Medium"/>
              </a:rPr>
              <a:t>Fonte: </a:t>
            </a:r>
            <a:r>
              <a:rPr lang="pt-BR" altLang="pt-BR" sz="2000" dirty="0" err="1">
                <a:latin typeface="Avenir Next Medium"/>
              </a:rPr>
              <a:t>Filatro</a:t>
            </a:r>
            <a:r>
              <a:rPr lang="pt-BR" altLang="pt-BR" sz="2000" dirty="0">
                <a:latin typeface="Avenir Next Medium"/>
              </a:rPr>
              <a:t> (2008, p. 45).</a:t>
            </a:r>
          </a:p>
        </p:txBody>
      </p:sp>
    </p:spTree>
    <p:extLst>
      <p:ext uri="{BB962C8B-B14F-4D97-AF65-F5344CB8AC3E}">
        <p14:creationId xmlns:p14="http://schemas.microsoft.com/office/powerpoint/2010/main" val="165797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22"/>
          <p:cNvSpPr txBox="1">
            <a:spLocks/>
          </p:cNvSpPr>
          <p:nvPr/>
        </p:nvSpPr>
        <p:spPr>
          <a:xfrm>
            <a:off x="761999" y="655249"/>
            <a:ext cx="22860000" cy="1016000"/>
          </a:xfrm>
          <a:prstGeom prst="rect">
            <a:avLst/>
          </a:prstGeom>
        </p:spPr>
        <p:txBody>
          <a:bodyPr/>
          <a:lstStyle>
            <a:lvl1pPr marL="0" marR="0" indent="0" algn="r" defTabSz="685165" latinLnBrk="0">
              <a:lnSpc>
                <a:spcPct val="80000"/>
              </a:lnSpc>
              <a:spcBef>
                <a:spcPts val="3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21" b="0" i="0" u="none" strike="noStrike" cap="all" spc="0" baseline="0">
                <a:ln>
                  <a:noFill/>
                </a:ln>
                <a:solidFill>
                  <a:srgbClr val="611406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1pPr>
            <a:lvl2pPr marL="0" marR="0" indent="228600" algn="r" defTabSz="825500" latinLnBrk="0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all" spc="0" baseline="0">
                <a:ln>
                  <a:noFill/>
                </a:ln>
                <a:solidFill>
                  <a:srgbClr val="222222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2pPr>
            <a:lvl3pPr marL="0" marR="0" indent="457200" algn="r" defTabSz="825500" latinLnBrk="0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all" spc="0" baseline="0">
                <a:ln>
                  <a:noFill/>
                </a:ln>
                <a:solidFill>
                  <a:srgbClr val="222222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3pPr>
            <a:lvl4pPr marL="0" marR="0" indent="685800" algn="r" defTabSz="825500" latinLnBrk="0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all" spc="0" baseline="0">
                <a:ln>
                  <a:noFill/>
                </a:ln>
                <a:solidFill>
                  <a:srgbClr val="222222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4pPr>
            <a:lvl5pPr marL="0" marR="0" indent="914400" algn="r" defTabSz="825500" latinLnBrk="0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all" spc="0" baseline="0">
                <a:ln>
                  <a:noFill/>
                </a:ln>
                <a:solidFill>
                  <a:srgbClr val="222222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5pPr>
            <a:lvl6pPr marL="0" marR="0" indent="1143000" algn="r" defTabSz="825500" latinLnBrk="0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all" spc="0" baseline="0">
                <a:ln>
                  <a:noFill/>
                </a:ln>
                <a:solidFill>
                  <a:srgbClr val="222222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6pPr>
            <a:lvl7pPr marL="0" marR="0" indent="1371600" algn="r" defTabSz="825500" latinLnBrk="0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all" spc="0" baseline="0">
                <a:ln>
                  <a:noFill/>
                </a:ln>
                <a:solidFill>
                  <a:srgbClr val="222222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7pPr>
            <a:lvl8pPr marL="0" marR="0" indent="1600200" algn="r" defTabSz="825500" latinLnBrk="0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all" spc="0" baseline="0">
                <a:ln>
                  <a:noFill/>
                </a:ln>
                <a:solidFill>
                  <a:srgbClr val="222222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8pPr>
            <a:lvl9pPr marL="0" marR="0" indent="1828800" algn="r" defTabSz="825500" latinLnBrk="0">
              <a:lnSpc>
                <a:spcPct val="80000"/>
              </a:lnSpc>
              <a:spcBef>
                <a:spcPts val="3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all" spc="0" baseline="0">
                <a:ln>
                  <a:noFill/>
                </a:ln>
                <a:solidFill>
                  <a:srgbClr val="222222"/>
                </a:solidFill>
                <a:uFillTx/>
                <a:latin typeface="+mn-lt"/>
                <a:ea typeface="+mn-ea"/>
                <a:cs typeface="+mn-cs"/>
                <a:sym typeface="DIN Condensed"/>
              </a:defRPr>
            </a:lvl9pPr>
          </a:lstStyle>
          <a:p>
            <a:pPr algn="l" hangingPunct="1"/>
            <a:r>
              <a:rPr lang="pt-BR" b="1" dirty="0">
                <a:latin typeface="DIN Condensed" pitchFamily="2" charset="0"/>
              </a:rPr>
              <a:t>Agenda</a:t>
            </a:r>
            <a:r>
              <a:rPr lang="pt-BR" dirty="0">
                <a:latin typeface="DIN Condensed" pitchFamily="2" charset="0"/>
              </a:rPr>
              <a:t> </a:t>
            </a:r>
            <a:r>
              <a:rPr lang="pt-BR" b="1" dirty="0">
                <a:latin typeface="DIN Condensed" pitchFamily="2" charset="0"/>
              </a:rPr>
              <a:t>de trabalho</a:t>
            </a:r>
          </a:p>
        </p:txBody>
      </p:sp>
      <p:sp>
        <p:nvSpPr>
          <p:cNvPr id="14" name="Shape 223"/>
          <p:cNvSpPr txBox="1">
            <a:spLocks/>
          </p:cNvSpPr>
          <p:nvPr/>
        </p:nvSpPr>
        <p:spPr>
          <a:xfrm>
            <a:off x="761999" y="2806244"/>
            <a:ext cx="22355909" cy="6944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635000" marR="0" indent="-635000" algn="l" defTabSz="825500" latinLnBrk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ct val="104999"/>
              <a:buFont typeface="Avenir Next"/>
              <a:buChar char="▸"/>
              <a:tabLst/>
              <a:defRPr sz="4800" b="0" i="0" u="none" strike="noStrike" cap="none" spc="0" baseline="0">
                <a:ln>
                  <a:noFill/>
                </a:ln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1270000" marR="0" indent="-635000" algn="l" defTabSz="825500" latinLnBrk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ct val="104999"/>
              <a:buFont typeface="Avenir Next"/>
              <a:buChar char="▸"/>
              <a:tabLst/>
              <a:defRPr sz="4800" b="0" i="0" u="none" strike="noStrike" cap="none" spc="0" baseline="0">
                <a:ln>
                  <a:noFill/>
                </a:ln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1905000" marR="0" indent="-635000" algn="l" defTabSz="825500" latinLnBrk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ct val="104999"/>
              <a:buFont typeface="Avenir Next"/>
              <a:buChar char="▸"/>
              <a:tabLst/>
              <a:defRPr sz="4800" b="0" i="0" u="none" strike="noStrike" cap="none" spc="0" baseline="0">
                <a:ln>
                  <a:noFill/>
                </a:ln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2540000" marR="0" indent="-635000" algn="l" defTabSz="825500" latinLnBrk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ct val="104999"/>
              <a:buFont typeface="Avenir Next"/>
              <a:buChar char="▸"/>
              <a:tabLst/>
              <a:defRPr sz="4800" b="0" i="0" u="none" strike="noStrike" cap="none" spc="0" baseline="0">
                <a:ln>
                  <a:noFill/>
                </a:ln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3175000" marR="0" indent="-635000" algn="l" defTabSz="825500" latinLnBrk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ct val="104999"/>
              <a:buFont typeface="Avenir Next"/>
              <a:buChar char="▸"/>
              <a:tabLst/>
              <a:defRPr sz="4800" b="0" i="0" u="none" strike="noStrike" cap="none" spc="0" baseline="0">
                <a:ln>
                  <a:noFill/>
                </a:ln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  <a:lvl6pPr marL="3810000" marR="0" indent="-635000" algn="l" defTabSz="825500" latinLnBrk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>
                  <a:satOff val="-4060"/>
                </a:schemeClr>
              </a:buClr>
              <a:buSzPct val="104999"/>
              <a:buFont typeface="Avenir Next"/>
              <a:buChar char="‣"/>
              <a:tabLst/>
              <a:defRPr sz="4800" b="0" i="0" u="none" strike="noStrike" cap="none" spc="0" baseline="0">
                <a:ln>
                  <a:noFill/>
                </a:ln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4445000" marR="0" indent="-635000" algn="l" defTabSz="825500" latinLnBrk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>
                  <a:satOff val="-4060"/>
                </a:schemeClr>
              </a:buClr>
              <a:buSzPct val="104999"/>
              <a:buFont typeface="Avenir Next"/>
              <a:buChar char="‣"/>
              <a:tabLst/>
              <a:defRPr sz="4800" b="0" i="0" u="none" strike="noStrike" cap="none" spc="0" baseline="0">
                <a:ln>
                  <a:noFill/>
                </a:ln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5080000" marR="0" indent="-635000" algn="l" defTabSz="825500" latinLnBrk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>
                  <a:satOff val="-4060"/>
                </a:schemeClr>
              </a:buClr>
              <a:buSzPct val="104999"/>
              <a:buFont typeface="Avenir Next"/>
              <a:buChar char="‣"/>
              <a:tabLst/>
              <a:defRPr sz="4800" b="0" i="0" u="none" strike="noStrike" cap="none" spc="0" baseline="0">
                <a:ln>
                  <a:noFill/>
                </a:ln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5715000" marR="0" indent="-635000" algn="l" defTabSz="825500" latinLnBrk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>
                  <a:satOff val="-4060"/>
                </a:schemeClr>
              </a:buClr>
              <a:buSzPct val="104999"/>
              <a:buFont typeface="Avenir Next"/>
              <a:buChar char="‣"/>
              <a:tabLst/>
              <a:defRPr sz="4800" b="0" i="0" u="none" strike="noStrike" cap="none" spc="0" baseline="0">
                <a:ln>
                  <a:noFill/>
                </a:ln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hangingPunct="1">
              <a:spcBef>
                <a:spcPts val="0"/>
              </a:spcBef>
              <a:buClr>
                <a:srgbClr val="794703"/>
              </a:buClr>
              <a:defRPr>
                <a:solidFill>
                  <a:srgbClr val="0E0202"/>
                </a:solidFill>
              </a:defRPr>
            </a:pPr>
            <a:r>
              <a:rPr lang="en-US" dirty="0" err="1">
                <a:solidFill>
                  <a:schemeClr val="bg1">
                    <a:lumMod val="90000"/>
                    <a:lumOff val="10000"/>
                  </a:schemeClr>
                </a:solidFill>
              </a:rPr>
              <a:t>Ambiente</a:t>
            </a:r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 virtual de </a:t>
            </a:r>
            <a:r>
              <a:rPr lang="en-US" dirty="0" err="1">
                <a:solidFill>
                  <a:schemeClr val="bg1">
                    <a:lumMod val="90000"/>
                    <a:lumOff val="10000"/>
                  </a:schemeClr>
                </a:solidFill>
              </a:rPr>
              <a:t>aprendizagem</a:t>
            </a:r>
            <a:endParaRPr lang="en-US" dirty="0">
              <a:solidFill>
                <a:schemeClr val="bg1">
                  <a:lumMod val="90000"/>
                  <a:lumOff val="10000"/>
                </a:schemeClr>
              </a:solidFill>
            </a:endParaRPr>
          </a:p>
          <a:p>
            <a:pPr hangingPunct="1">
              <a:spcBef>
                <a:spcPts val="0"/>
              </a:spcBef>
              <a:buClr>
                <a:srgbClr val="794703"/>
              </a:buClr>
              <a:defRPr>
                <a:solidFill>
                  <a:srgbClr val="0E0202"/>
                </a:solidFill>
              </a:defRPr>
            </a:pPr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Moodle</a:t>
            </a:r>
          </a:p>
          <a:p>
            <a:pPr hangingPunct="1">
              <a:spcBef>
                <a:spcPts val="0"/>
              </a:spcBef>
              <a:buClr>
                <a:srgbClr val="794703"/>
              </a:buClr>
              <a:defRPr>
                <a:solidFill>
                  <a:srgbClr val="0E0202"/>
                </a:solidFill>
              </a:defRPr>
            </a:pPr>
            <a:r>
              <a:rPr lang="en-US" dirty="0" err="1">
                <a:solidFill>
                  <a:schemeClr val="bg1">
                    <a:lumMod val="90000"/>
                    <a:lumOff val="10000"/>
                  </a:schemeClr>
                </a:solidFill>
              </a:rPr>
              <a:t>Por</a:t>
            </a:r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0000"/>
                    <a:lumOff val="10000"/>
                  </a:schemeClr>
                </a:solidFill>
              </a:rPr>
              <a:t>dentro</a:t>
            </a:r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 do </a:t>
            </a:r>
            <a:r>
              <a:rPr lang="en-US" dirty="0" err="1">
                <a:solidFill>
                  <a:schemeClr val="bg1">
                    <a:lumMod val="90000"/>
                    <a:lumOff val="10000"/>
                  </a:schemeClr>
                </a:solidFill>
              </a:rPr>
              <a:t>ambiente</a:t>
            </a:r>
            <a:endParaRPr lang="en-US" dirty="0">
              <a:solidFill>
                <a:schemeClr val="bg1">
                  <a:lumMod val="90000"/>
                  <a:lumOff val="10000"/>
                </a:schemeClr>
              </a:solidFill>
            </a:endParaRPr>
          </a:p>
          <a:p>
            <a:pPr hangingPunct="1">
              <a:spcBef>
                <a:spcPts val="0"/>
              </a:spcBef>
              <a:buClr>
                <a:srgbClr val="794703"/>
              </a:buClr>
              <a:defRPr>
                <a:solidFill>
                  <a:srgbClr val="0E0202"/>
                </a:solidFill>
              </a:defRPr>
            </a:pPr>
            <a:r>
              <a:rPr lang="en-US" dirty="0" err="1">
                <a:solidFill>
                  <a:schemeClr val="bg1">
                    <a:lumMod val="90000"/>
                    <a:lumOff val="10000"/>
                  </a:schemeClr>
                </a:solidFill>
              </a:rPr>
              <a:t>Planejamento</a:t>
            </a:r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 de </a:t>
            </a:r>
            <a:r>
              <a:rPr lang="en-US" dirty="0" err="1">
                <a:solidFill>
                  <a:schemeClr val="bg1">
                    <a:lumMod val="90000"/>
                    <a:lumOff val="10000"/>
                  </a:schemeClr>
                </a:solidFill>
              </a:rPr>
              <a:t>uma</a:t>
            </a:r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0000"/>
                    <a:lumOff val="10000"/>
                  </a:schemeClr>
                </a:solidFill>
              </a:rPr>
              <a:t>sala</a:t>
            </a:r>
            <a:endParaRPr lang="en-US" dirty="0">
              <a:solidFill>
                <a:schemeClr val="bg1">
                  <a:lumMod val="90000"/>
                  <a:lumOff val="10000"/>
                </a:schemeClr>
              </a:solidFill>
            </a:endParaRPr>
          </a:p>
          <a:p>
            <a:pPr hangingPunct="1">
              <a:spcBef>
                <a:spcPts val="0"/>
              </a:spcBef>
              <a:buClr>
                <a:srgbClr val="794703"/>
              </a:buClr>
              <a:defRPr>
                <a:solidFill>
                  <a:srgbClr val="0E0202"/>
                </a:solidFill>
              </a:defRPr>
            </a:pPr>
            <a:r>
              <a:rPr lang="en-US" dirty="0" err="1">
                <a:solidFill>
                  <a:schemeClr val="bg1">
                    <a:lumMod val="90000"/>
                    <a:lumOff val="10000"/>
                  </a:schemeClr>
                </a:solidFill>
              </a:rPr>
              <a:t>Mão</a:t>
            </a:r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0000"/>
                    <a:lumOff val="10000"/>
                  </a:schemeClr>
                </a:solidFill>
              </a:rPr>
              <a:t>na</a:t>
            </a:r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0000"/>
                    <a:lumOff val="10000"/>
                  </a:schemeClr>
                </a:solidFill>
              </a:rPr>
              <a:t>massa</a:t>
            </a:r>
            <a:endParaRPr lang="en-US" dirty="0">
              <a:solidFill>
                <a:schemeClr val="bg1">
                  <a:lumMod val="90000"/>
                  <a:lumOff val="10000"/>
                </a:schemeClr>
              </a:solidFill>
            </a:endParaRPr>
          </a:p>
          <a:p>
            <a:pPr marL="0" indent="0" hangingPunct="1">
              <a:buClr>
                <a:srgbClr val="794703"/>
              </a:buClr>
              <a:buFont typeface="Avenir Next"/>
              <a:buNone/>
              <a:defRPr>
                <a:solidFill>
                  <a:srgbClr val="0E0202"/>
                </a:solidFill>
              </a:defRPr>
            </a:pPr>
            <a:endParaRPr lang="en-US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7" name="BG IMPLANTACAO NITAE.png">
            <a:extLst>
              <a:ext uri="{FF2B5EF4-FFF2-40B4-BE49-F238E27FC236}">
                <a16:creationId xmlns:a16="http://schemas.microsoft.com/office/drawing/2014/main" id="{A6297D76-5059-4084-861F-713E19248F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507"/>
          <a:stretch/>
        </p:blipFill>
        <p:spPr>
          <a:xfrm>
            <a:off x="0" y="12124944"/>
            <a:ext cx="24384000" cy="159105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8521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G IMPLANTACAO NITAE.png">
            <a:extLst>
              <a:ext uri="{FF2B5EF4-FFF2-40B4-BE49-F238E27FC236}">
                <a16:creationId xmlns:a16="http://schemas.microsoft.com/office/drawing/2014/main" id="{A6297D76-5059-4084-861F-713E19248F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507"/>
          <a:stretch/>
        </p:blipFill>
        <p:spPr>
          <a:xfrm>
            <a:off x="0" y="12124944"/>
            <a:ext cx="24384000" cy="159105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4" descr="Resultado de imagem para mao na massa">
            <a:extLst>
              <a:ext uri="{FF2B5EF4-FFF2-40B4-BE49-F238E27FC236}">
                <a16:creationId xmlns:a16="http://schemas.microsoft.com/office/drawing/2014/main" id="{38044275-9619-134D-80E7-51FBF05AB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777" y="1885592"/>
            <a:ext cx="13667923" cy="908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96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/>
          </p:cNvSpPr>
          <p:nvPr>
            <p:ph type="body" idx="13"/>
          </p:nvPr>
        </p:nvSpPr>
        <p:spPr>
          <a:xfrm>
            <a:off x="762000" y="713116"/>
            <a:ext cx="20955000" cy="5568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REFERÊNCIAS</a:t>
            </a:r>
            <a:endParaRPr baseline="30000" dirty="0"/>
          </a:p>
        </p:txBody>
      </p:sp>
      <p:pic>
        <p:nvPicPr>
          <p:cNvPr id="6" name="BG IMPLANTACAO NITAE.png">
            <a:extLst>
              <a:ext uri="{FF2B5EF4-FFF2-40B4-BE49-F238E27FC236}">
                <a16:creationId xmlns:a16="http://schemas.microsoft.com/office/drawing/2014/main" id="{A6297D76-5059-4084-861F-713E19248F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507"/>
          <a:stretch/>
        </p:blipFill>
        <p:spPr>
          <a:xfrm>
            <a:off x="0" y="12124944"/>
            <a:ext cx="24384000" cy="159105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223"/>
          <p:cNvSpPr>
            <a:spLocks noGrp="1"/>
          </p:cNvSpPr>
          <p:nvPr>
            <p:ph type="body" idx="1"/>
          </p:nvPr>
        </p:nvSpPr>
        <p:spPr>
          <a:xfrm>
            <a:off x="777239" y="2002376"/>
            <a:ext cx="22829522" cy="846509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Clr>
                <a:srgbClr val="794703"/>
              </a:buClr>
              <a:buNone/>
              <a:defRPr>
                <a:solidFill>
                  <a:srgbClr val="0E0202"/>
                </a:solidFill>
              </a:defRPr>
            </a:pPr>
            <a:r>
              <a:rPr lang="pt-BR" sz="3400" dirty="0"/>
              <a:t>FILATRO, A. </a:t>
            </a:r>
            <a:r>
              <a:rPr lang="pt-BR" sz="3400" b="1" dirty="0"/>
              <a:t>Design instrucional na prática</a:t>
            </a:r>
            <a:r>
              <a:rPr lang="pt-BR" sz="3400" dirty="0"/>
              <a:t>. São Paulo: Pearson </a:t>
            </a:r>
            <a:r>
              <a:rPr lang="pt-BR" sz="3400" dirty="0" err="1"/>
              <a:t>Education</a:t>
            </a:r>
            <a:r>
              <a:rPr lang="pt-BR" sz="3400" dirty="0"/>
              <a:t> do Brasil, 2008.</a:t>
            </a:r>
          </a:p>
          <a:p>
            <a:pPr marL="0" indent="0">
              <a:buClr>
                <a:srgbClr val="794703"/>
              </a:buClr>
              <a:buNone/>
              <a:defRPr>
                <a:solidFill>
                  <a:srgbClr val="0E0202"/>
                </a:solidFill>
              </a:defRPr>
            </a:pPr>
            <a:r>
              <a:rPr lang="pt-BR" sz="3400" dirty="0"/>
              <a:t>LUZ, D. </a:t>
            </a:r>
            <a:r>
              <a:rPr lang="pt-BR" sz="3400" b="1" dirty="0"/>
              <a:t>Entendendo o </a:t>
            </a:r>
            <a:r>
              <a:rPr lang="pt-BR" sz="3400" b="1" dirty="0" err="1"/>
              <a:t>Moodle</a:t>
            </a:r>
            <a:r>
              <a:rPr lang="pt-BR" sz="3400" b="1" dirty="0"/>
              <a:t>, sua arquitetura interna, recursos e atividades</a:t>
            </a:r>
            <a:r>
              <a:rPr lang="pt-BR" sz="3400" dirty="0"/>
              <a:t>. 2015. Disponível em: https://pt.slideshare.net/David_Melo_/moodle-arquitetura-e-recursos?qid=a3e6118c-bd86-4c8c-bd02-ba16210dcf55&amp;v=&amp;b=&amp;from_search=20. Acesso em: 10 jul. 2018.</a:t>
            </a:r>
          </a:p>
          <a:p>
            <a:pPr marL="0" indent="0">
              <a:buClr>
                <a:srgbClr val="794703"/>
              </a:buClr>
              <a:buNone/>
              <a:defRPr>
                <a:solidFill>
                  <a:srgbClr val="0E0202"/>
                </a:solidFill>
              </a:defRPr>
            </a:pPr>
            <a:r>
              <a:rPr lang="pt-BR" sz="3400" dirty="0"/>
              <a:t>OLIVEIRA JUNIOR, J. M. de; CORREIA, L. P. do N.; FONSECA, L. C. C. Integração do </a:t>
            </a:r>
            <a:r>
              <a:rPr lang="pt-BR" sz="3400" dirty="0" err="1"/>
              <a:t>Moodle</a:t>
            </a:r>
            <a:r>
              <a:rPr lang="pt-BR" sz="3400" dirty="0"/>
              <a:t> com Sistema de Gestão Acadêmica. </a:t>
            </a:r>
            <a:r>
              <a:rPr lang="es-ES" sz="3400" b="1" dirty="0"/>
              <a:t>Nuevas Ideas en Informática Educativa</a:t>
            </a:r>
            <a:r>
              <a:rPr lang="es-ES" sz="3400" dirty="0"/>
              <a:t>, v. 14, p. 272 – 282, 2018.</a:t>
            </a:r>
          </a:p>
          <a:p>
            <a:pPr marL="0" indent="0">
              <a:buClr>
                <a:srgbClr val="794703"/>
              </a:buClr>
              <a:buNone/>
              <a:defRPr>
                <a:solidFill>
                  <a:srgbClr val="0E0202"/>
                </a:solidFill>
              </a:defRPr>
            </a:pPr>
            <a:r>
              <a:rPr lang="pt-BR" sz="3400" dirty="0"/>
              <a:t>RONCARELLI, D. </a:t>
            </a:r>
            <a:r>
              <a:rPr lang="pt-BR" sz="3400" i="1" dirty="0"/>
              <a:t>et al</a:t>
            </a:r>
            <a:r>
              <a:rPr lang="pt-BR" sz="3400" dirty="0"/>
              <a:t>. Desafios e perspectivas do design instrucional: contexto </a:t>
            </a:r>
            <a:r>
              <a:rPr lang="pt-BR" sz="3400" dirty="0" err="1"/>
              <a:t>sócio-técnico</a:t>
            </a:r>
            <a:r>
              <a:rPr lang="pt-BR" sz="3400" dirty="0"/>
              <a:t>, saberes e abordagens pedagógicas. </a:t>
            </a:r>
            <a:r>
              <a:rPr lang="pt-BR" sz="3400" b="1" dirty="0"/>
              <a:t>II Seminário Nacional em Estudos da Linguagem: Diversidade, Ensino e Linguagem</a:t>
            </a:r>
            <a:r>
              <a:rPr lang="pt-BR" sz="3400" dirty="0"/>
              <a:t>, 06 a 08 de outubro de 2010, UNIOESTE - Cascavel / PR. Disponível em: http://cac-php.unioeste.br/eventos/iisnel/CD_IISnell/pages/simposios/simposio%2005/DESAFIOS%20E%20PERSPECTIVAS%20DO%20DESIGN%20INSTRUCIONAL%20CONTEXTO%20SOCIOTECNICO%20SABERES%20E%20ABORDAGENS%20PEDAGOGICAS.pdf. Acesso em: 02 ago. 2017.</a:t>
            </a:r>
          </a:p>
        </p:txBody>
      </p:sp>
    </p:spTree>
    <p:extLst>
      <p:ext uri="{BB962C8B-B14F-4D97-AF65-F5344CB8AC3E}">
        <p14:creationId xmlns:p14="http://schemas.microsoft.com/office/powerpoint/2010/main" val="110000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/>
          </p:cNvSpPr>
          <p:nvPr>
            <p:ph type="body" idx="13"/>
          </p:nvPr>
        </p:nvSpPr>
        <p:spPr>
          <a:xfrm>
            <a:off x="762000" y="713116"/>
            <a:ext cx="20955000" cy="556884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Ambiente</a:t>
            </a:r>
            <a:r>
              <a:rPr lang="en-US" dirty="0"/>
              <a:t> virtual de </a:t>
            </a:r>
            <a:r>
              <a:rPr lang="en-US" dirty="0" err="1"/>
              <a:t>aprendizagem</a:t>
            </a:r>
            <a:endParaRPr lang="en-US" baseline="30000" dirty="0"/>
          </a:p>
        </p:txBody>
      </p:sp>
      <p:sp>
        <p:nvSpPr>
          <p:cNvPr id="223" name="Shape 223"/>
          <p:cNvSpPr>
            <a:spLocks noGrp="1"/>
          </p:cNvSpPr>
          <p:nvPr>
            <p:ph type="body" idx="1"/>
          </p:nvPr>
        </p:nvSpPr>
        <p:spPr>
          <a:xfrm>
            <a:off x="762000" y="2246613"/>
            <a:ext cx="22860000" cy="8185251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 rtl="0">
              <a:spcBef>
                <a:spcPts val="1900"/>
              </a:spcBef>
              <a:buClr>
                <a:srgbClr val="794703"/>
              </a:buClr>
              <a:buFont typeface="Avenir Next"/>
              <a:buChar char="‣"/>
              <a:defRPr>
                <a:solidFill>
                  <a:srgbClr val="0E0202"/>
                </a:solidFill>
              </a:defRPr>
            </a:pPr>
            <a:r>
              <a:rPr lang="pt-BR" dirty="0">
                <a:solidFill>
                  <a:schemeClr val="bg1">
                    <a:lumMod val="90000"/>
                    <a:lumOff val="10000"/>
                  </a:schemeClr>
                </a:solidFill>
              </a:rPr>
              <a:t>Ambientes digitais que utilizam recursos e ferramentas da Internet com fins educacionais e permitem a concepção, administração, gerenciamento e desenvolvimento de diversos tipos de ações.</a:t>
            </a:r>
          </a:p>
          <a:p>
            <a:pPr algn="just" rtl="0">
              <a:spcBef>
                <a:spcPts val="1900"/>
              </a:spcBef>
              <a:buClr>
                <a:srgbClr val="794703"/>
              </a:buClr>
              <a:buFont typeface="Avenir Next"/>
              <a:buChar char="‣"/>
              <a:defRPr>
                <a:solidFill>
                  <a:srgbClr val="0E0202"/>
                </a:solidFill>
              </a:defRPr>
            </a:pPr>
            <a:r>
              <a:rPr lang="pt-BR" dirty="0">
                <a:solidFill>
                  <a:schemeClr val="bg1">
                    <a:lumMod val="90000"/>
                    <a:lumOff val="10000"/>
                  </a:schemeClr>
                </a:solidFill>
              </a:rPr>
              <a:t>Softwares que agregam ferramentas para a criação, tutoria e gestão de atividades que normalmente se apresentam sob a forma de cursos/disciplinas.</a:t>
            </a:r>
          </a:p>
          <a:p>
            <a:pPr algn="just" rtl="0">
              <a:spcBef>
                <a:spcPts val="1900"/>
              </a:spcBef>
              <a:buClr>
                <a:srgbClr val="794703"/>
              </a:buClr>
              <a:buFont typeface="Avenir Next"/>
              <a:buChar char="‣"/>
              <a:defRPr>
                <a:solidFill>
                  <a:srgbClr val="0E0202"/>
                </a:solidFill>
              </a:defRPr>
            </a:pPr>
            <a:r>
              <a:rPr lang="pt-BR" dirty="0">
                <a:solidFill>
                  <a:schemeClr val="bg1">
                    <a:lumMod val="90000"/>
                    <a:lumOff val="10000"/>
                  </a:schemeClr>
                </a:solidFill>
              </a:rPr>
              <a:t>Existem diferentes tipos de AVA, sendo que uns privilegiam mais o conteúdo, outros são mais centrados na interação e há aqueles cujo foco está no trabalho cooperativo. Exemplos: </a:t>
            </a:r>
            <a:r>
              <a:rPr lang="pt-BR" dirty="0" err="1">
                <a:solidFill>
                  <a:schemeClr val="bg1">
                    <a:lumMod val="90000"/>
                    <a:lumOff val="10000"/>
                  </a:schemeClr>
                </a:solidFill>
              </a:rPr>
              <a:t>Moodle</a:t>
            </a:r>
            <a:r>
              <a:rPr lang="pt-BR" dirty="0">
                <a:solidFill>
                  <a:schemeClr val="bg1">
                    <a:lumMod val="90000"/>
                    <a:lumOff val="10000"/>
                  </a:schemeClr>
                </a:solidFill>
              </a:rPr>
              <a:t>, </a:t>
            </a:r>
            <a:r>
              <a:rPr lang="pt-BR" dirty="0" err="1">
                <a:solidFill>
                  <a:schemeClr val="bg1">
                    <a:lumMod val="90000"/>
                    <a:lumOff val="10000"/>
                  </a:schemeClr>
                </a:solidFill>
              </a:rPr>
              <a:t>Blackboard</a:t>
            </a:r>
            <a:r>
              <a:rPr lang="pt-BR" dirty="0">
                <a:solidFill>
                  <a:schemeClr val="bg1">
                    <a:lumMod val="90000"/>
                    <a:lumOff val="10000"/>
                  </a:schemeClr>
                </a:solidFill>
              </a:rPr>
              <a:t>, Google </a:t>
            </a:r>
            <a:r>
              <a:rPr lang="pt-BR" dirty="0" err="1">
                <a:solidFill>
                  <a:schemeClr val="bg1">
                    <a:lumMod val="90000"/>
                    <a:lumOff val="10000"/>
                  </a:schemeClr>
                </a:solidFill>
              </a:rPr>
              <a:t>Classroom</a:t>
            </a:r>
            <a:r>
              <a:rPr lang="pt-BR" dirty="0">
                <a:solidFill>
                  <a:schemeClr val="bg1">
                    <a:lumMod val="90000"/>
                    <a:lumOff val="10000"/>
                  </a:schemeClr>
                </a:solidFill>
              </a:rPr>
              <a:t>, etc...</a:t>
            </a:r>
          </a:p>
        </p:txBody>
      </p:sp>
      <p:pic>
        <p:nvPicPr>
          <p:cNvPr id="6" name="BG IMPLANTACAO NITAE.png">
            <a:extLst>
              <a:ext uri="{FF2B5EF4-FFF2-40B4-BE49-F238E27FC236}">
                <a16:creationId xmlns:a16="http://schemas.microsoft.com/office/drawing/2014/main" id="{A6297D76-5059-4084-861F-713E19248F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507"/>
          <a:stretch/>
        </p:blipFill>
        <p:spPr>
          <a:xfrm>
            <a:off x="0" y="12124944"/>
            <a:ext cx="24384000" cy="159105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8402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/>
          </p:cNvSpPr>
          <p:nvPr>
            <p:ph type="body" idx="13"/>
          </p:nvPr>
        </p:nvSpPr>
        <p:spPr>
          <a:xfrm>
            <a:off x="762000" y="713116"/>
            <a:ext cx="20955000" cy="556884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mOODLE</a:t>
            </a:r>
            <a:endParaRPr lang="en-US" baseline="30000" dirty="0"/>
          </a:p>
        </p:txBody>
      </p:sp>
      <p:sp>
        <p:nvSpPr>
          <p:cNvPr id="223" name="Shape 223"/>
          <p:cNvSpPr>
            <a:spLocks noGrp="1"/>
          </p:cNvSpPr>
          <p:nvPr>
            <p:ph type="body" idx="1"/>
          </p:nvPr>
        </p:nvSpPr>
        <p:spPr>
          <a:xfrm>
            <a:off x="761999" y="2246613"/>
            <a:ext cx="14971059" cy="8894630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 rtl="0">
              <a:spcBef>
                <a:spcPts val="1900"/>
              </a:spcBef>
              <a:buClr>
                <a:srgbClr val="794703"/>
              </a:buClr>
              <a:buFont typeface="Avenir Next"/>
              <a:buChar char="‣"/>
              <a:defRPr>
                <a:solidFill>
                  <a:srgbClr val="0E0202"/>
                </a:solidFill>
              </a:defRPr>
            </a:pPr>
            <a:r>
              <a:rPr lang="pt-BR" dirty="0">
                <a:solidFill>
                  <a:schemeClr val="bg1">
                    <a:lumMod val="90000"/>
                    <a:lumOff val="10000"/>
                  </a:schemeClr>
                </a:solidFill>
              </a:rPr>
              <a:t>MOODLE é um acrônimo de Modular </a:t>
            </a:r>
            <a:r>
              <a:rPr lang="pt-BR" dirty="0" err="1">
                <a:solidFill>
                  <a:schemeClr val="bg1">
                    <a:lumMod val="90000"/>
                    <a:lumOff val="10000"/>
                  </a:schemeClr>
                </a:solidFill>
              </a:rPr>
              <a:t>Object-Oriented</a:t>
            </a:r>
            <a:r>
              <a:rPr lang="pt-BR" dirty="0">
                <a:solidFill>
                  <a:schemeClr val="bg1">
                    <a:lumMod val="90000"/>
                    <a:lumOff val="10000"/>
                  </a:schemeClr>
                </a:solidFill>
              </a:rPr>
              <a:t> </a:t>
            </a:r>
            <a:r>
              <a:rPr lang="pt-BR" dirty="0" err="1">
                <a:solidFill>
                  <a:schemeClr val="bg1">
                    <a:lumMod val="90000"/>
                    <a:lumOff val="10000"/>
                  </a:schemeClr>
                </a:solidFill>
              </a:rPr>
              <a:t>Dynamic</a:t>
            </a:r>
            <a:r>
              <a:rPr lang="pt-BR" dirty="0">
                <a:solidFill>
                  <a:schemeClr val="bg1">
                    <a:lumMod val="90000"/>
                    <a:lumOff val="10000"/>
                  </a:schemeClr>
                </a:solidFill>
              </a:rPr>
              <a:t> Learning - Ambiente de Aprendizado Dinâmico Modular Orientado à Objeto.</a:t>
            </a:r>
          </a:p>
          <a:p>
            <a:pPr lvl="0" algn="just" rtl="0">
              <a:spcBef>
                <a:spcPts val="1900"/>
              </a:spcBef>
              <a:buClr>
                <a:srgbClr val="794703"/>
              </a:buClr>
              <a:buFont typeface="Avenir Next"/>
              <a:buChar char="‣"/>
              <a:defRPr>
                <a:solidFill>
                  <a:srgbClr val="0E0202"/>
                </a:solidFill>
              </a:defRPr>
            </a:pPr>
            <a:r>
              <a:rPr lang="pt-BR" dirty="0"/>
              <a:t>Sistema gerenciamento de cursos </a:t>
            </a:r>
            <a:r>
              <a:rPr lang="pt-BR" dirty="0">
                <a:solidFill>
                  <a:schemeClr val="bg1">
                    <a:lumMod val="90000"/>
                    <a:lumOff val="10000"/>
                  </a:schemeClr>
                </a:solidFill>
              </a:rPr>
              <a:t>modular e extensível: conjunto de módulos que funcionam de forma independente permitindo a  personalização e extensão dos recursos nativos.</a:t>
            </a:r>
          </a:p>
          <a:p>
            <a:pPr lvl="0" algn="just" rtl="0">
              <a:spcBef>
                <a:spcPts val="1900"/>
              </a:spcBef>
              <a:buClr>
                <a:srgbClr val="794703"/>
              </a:buClr>
              <a:buFont typeface="Avenir Next"/>
              <a:buChar char="‣"/>
              <a:defRPr>
                <a:solidFill>
                  <a:srgbClr val="0E0202"/>
                </a:solidFill>
              </a:defRPr>
            </a:pPr>
            <a:r>
              <a:rPr lang="pt-BR" dirty="0">
                <a:solidFill>
                  <a:schemeClr val="bg1">
                    <a:lumMod val="90000"/>
                    <a:lumOff val="10000"/>
                  </a:schemeClr>
                </a:solidFill>
              </a:rPr>
              <a:t>Orientado por uma filosofia de aprendizagem denominada “pedagogia social </a:t>
            </a:r>
            <a:r>
              <a:rPr lang="pt-BR" dirty="0" err="1">
                <a:solidFill>
                  <a:schemeClr val="bg1">
                    <a:lumMod val="90000"/>
                    <a:lumOff val="10000"/>
                  </a:schemeClr>
                </a:solidFill>
              </a:rPr>
              <a:t>construcionista</a:t>
            </a:r>
            <a:r>
              <a:rPr lang="pt-BR" dirty="0">
                <a:solidFill>
                  <a:schemeClr val="bg1">
                    <a:lumMod val="90000"/>
                    <a:lumOff val="10000"/>
                  </a:schemeClr>
                </a:solidFill>
              </a:rPr>
              <a:t>”.</a:t>
            </a:r>
          </a:p>
          <a:p>
            <a:pPr lvl="0" algn="just" rtl="0">
              <a:spcBef>
                <a:spcPts val="1900"/>
              </a:spcBef>
              <a:buClr>
                <a:srgbClr val="794703"/>
              </a:buClr>
              <a:buFont typeface="Avenir Next"/>
              <a:buChar char="‣"/>
              <a:defRPr>
                <a:solidFill>
                  <a:srgbClr val="0E0202"/>
                </a:solidFill>
              </a:defRPr>
            </a:pPr>
            <a:r>
              <a:rPr lang="pt-BR" dirty="0">
                <a:solidFill>
                  <a:schemeClr val="bg1">
                    <a:lumMod val="90000"/>
                    <a:lumOff val="10000"/>
                  </a:schemeClr>
                </a:solidFill>
              </a:rPr>
              <a:t>Participantes com diferentes papeis.</a:t>
            </a:r>
          </a:p>
        </p:txBody>
      </p:sp>
      <p:pic>
        <p:nvPicPr>
          <p:cNvPr id="6" name="BG IMPLANTACAO NITAE.png">
            <a:extLst>
              <a:ext uri="{FF2B5EF4-FFF2-40B4-BE49-F238E27FC236}">
                <a16:creationId xmlns:a16="http://schemas.microsoft.com/office/drawing/2014/main" id="{A6297D76-5059-4084-861F-713E19248F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507"/>
          <a:stretch/>
        </p:blipFill>
        <p:spPr>
          <a:xfrm>
            <a:off x="0" y="12124944"/>
            <a:ext cx="24384000" cy="159105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5" descr="free">
            <a:extLst>
              <a:ext uri="{FF2B5EF4-FFF2-40B4-BE49-F238E27FC236}">
                <a16:creationId xmlns:a16="http://schemas.microsoft.com/office/drawing/2014/main" id="{931565D7-90FD-43DD-AB0F-AB52E39BB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3058" y="3976228"/>
            <a:ext cx="6722980" cy="497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925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/>
          </p:cNvSpPr>
          <p:nvPr>
            <p:ph type="body" idx="13"/>
          </p:nvPr>
        </p:nvSpPr>
        <p:spPr>
          <a:xfrm>
            <a:off x="762000" y="713116"/>
            <a:ext cx="20955000" cy="556884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socioconstrucionismo</a:t>
            </a:r>
            <a:endParaRPr lang="en-US" baseline="30000" dirty="0"/>
          </a:p>
        </p:txBody>
      </p:sp>
      <p:sp>
        <p:nvSpPr>
          <p:cNvPr id="223" name="Shape 223"/>
          <p:cNvSpPr>
            <a:spLocks noGrp="1"/>
          </p:cNvSpPr>
          <p:nvPr>
            <p:ph type="body" idx="1"/>
          </p:nvPr>
        </p:nvSpPr>
        <p:spPr>
          <a:xfrm>
            <a:off x="762000" y="2246613"/>
            <a:ext cx="22860000" cy="8185251"/>
          </a:xfrm>
          <a:prstGeom prst="rect">
            <a:avLst/>
          </a:prstGeom>
        </p:spPr>
        <p:txBody>
          <a:bodyPr>
            <a:noAutofit/>
          </a:bodyPr>
          <a:lstStyle/>
          <a:p>
            <a:pPr rtl="0">
              <a:spcBef>
                <a:spcPts val="1900"/>
              </a:spcBef>
              <a:buClr>
                <a:srgbClr val="794703"/>
              </a:buClr>
              <a:buFont typeface="Avenir Next"/>
              <a:buChar char="‣"/>
              <a:defRPr>
                <a:solidFill>
                  <a:srgbClr val="0E0202"/>
                </a:solidFill>
              </a:defRPr>
            </a:pPr>
            <a:r>
              <a:rPr lang="pt-BR" dirty="0">
                <a:solidFill>
                  <a:schemeClr val="bg1">
                    <a:lumMod val="90000"/>
                    <a:lumOff val="10000"/>
                  </a:schemeClr>
                </a:solidFill>
              </a:rPr>
              <a:t>Ênfase na importância da cultura e do contexto.</a:t>
            </a:r>
          </a:p>
          <a:p>
            <a:pPr rtl="0">
              <a:spcBef>
                <a:spcPts val="1900"/>
              </a:spcBef>
              <a:buClr>
                <a:srgbClr val="794703"/>
              </a:buClr>
              <a:buFont typeface="Avenir Next"/>
              <a:buChar char="‣"/>
              <a:defRPr>
                <a:solidFill>
                  <a:srgbClr val="0E0202"/>
                </a:solidFill>
              </a:defRPr>
            </a:pPr>
            <a:r>
              <a:rPr lang="pt-BR" dirty="0">
                <a:solidFill>
                  <a:schemeClr val="bg1">
                    <a:lumMod val="90000"/>
                    <a:lumOff val="10000"/>
                  </a:schemeClr>
                </a:solidFill>
              </a:rPr>
              <a:t>Pessoas aprendem melhor quando estão engajadas em um processo social de construção do conhecimento pelo ato de  construir alguma coisa para outros.</a:t>
            </a:r>
          </a:p>
          <a:p>
            <a:pPr rtl="0">
              <a:spcBef>
                <a:spcPts val="1900"/>
              </a:spcBef>
              <a:buClr>
                <a:srgbClr val="794703"/>
              </a:buClr>
              <a:buFont typeface="Avenir Next"/>
              <a:buChar char="‣"/>
              <a:defRPr>
                <a:solidFill>
                  <a:srgbClr val="0E0202"/>
                </a:solidFill>
              </a:defRPr>
            </a:pPr>
            <a:r>
              <a:rPr lang="pt-BR" dirty="0">
                <a:solidFill>
                  <a:schemeClr val="bg1">
                    <a:lumMod val="90000"/>
                    <a:lumOff val="10000"/>
                  </a:schemeClr>
                </a:solidFill>
              </a:rPr>
              <a:t>Aprendizagem é algo que se faz em grupos.</a:t>
            </a:r>
          </a:p>
          <a:p>
            <a:pPr rtl="0">
              <a:spcBef>
                <a:spcPts val="1900"/>
              </a:spcBef>
              <a:buClr>
                <a:srgbClr val="794703"/>
              </a:buClr>
              <a:buFont typeface="Avenir Next"/>
              <a:buChar char="‣"/>
              <a:defRPr>
                <a:solidFill>
                  <a:srgbClr val="0E0202"/>
                </a:solidFill>
              </a:defRPr>
            </a:pPr>
            <a:r>
              <a:rPr lang="pt-BR" dirty="0">
                <a:solidFill>
                  <a:schemeClr val="bg1">
                    <a:lumMod val="90000"/>
                    <a:lumOff val="10000"/>
                  </a:schemeClr>
                </a:solidFill>
              </a:rPr>
              <a:t>Processo de negociação de significados em uma cultura de símbolos e artefatos compartilhados. </a:t>
            </a:r>
          </a:p>
          <a:p>
            <a:pPr algn="just" rtl="0">
              <a:spcBef>
                <a:spcPts val="1900"/>
              </a:spcBef>
              <a:buClr>
                <a:srgbClr val="794703"/>
              </a:buClr>
              <a:buFont typeface="Avenir Next"/>
              <a:buChar char="‣"/>
              <a:defRPr>
                <a:solidFill>
                  <a:srgbClr val="0E0202"/>
                </a:solidFill>
              </a:defRPr>
            </a:pPr>
            <a:endParaRPr lang="pt-BR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6" name="BG IMPLANTACAO NITAE.png">
            <a:extLst>
              <a:ext uri="{FF2B5EF4-FFF2-40B4-BE49-F238E27FC236}">
                <a16:creationId xmlns:a16="http://schemas.microsoft.com/office/drawing/2014/main" id="{A6297D76-5059-4084-861F-713E19248F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507"/>
          <a:stretch/>
        </p:blipFill>
        <p:spPr>
          <a:xfrm>
            <a:off x="0" y="12124944"/>
            <a:ext cx="24384000" cy="159105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2844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221"/>
          <p:cNvSpPr>
            <a:spLocks noGrp="1"/>
          </p:cNvSpPr>
          <p:nvPr>
            <p:ph type="body" idx="13"/>
          </p:nvPr>
        </p:nvSpPr>
        <p:spPr>
          <a:xfrm>
            <a:off x="762000" y="713116"/>
            <a:ext cx="20955000" cy="556884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moodle</a:t>
            </a:r>
            <a:endParaRPr lang="en-US" baseline="30000" dirty="0"/>
          </a:p>
        </p:txBody>
      </p:sp>
      <p:pic>
        <p:nvPicPr>
          <p:cNvPr id="31" name="BG IMPLANTACAO NITAE.png">
            <a:extLst>
              <a:ext uri="{FF2B5EF4-FFF2-40B4-BE49-F238E27FC236}">
                <a16:creationId xmlns:a16="http://schemas.microsoft.com/office/drawing/2014/main" id="{A6297D76-5059-4084-861F-713E19248F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507"/>
          <a:stretch/>
        </p:blipFill>
        <p:spPr>
          <a:xfrm>
            <a:off x="0" y="12124944"/>
            <a:ext cx="24384000" cy="1591056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Rectangle 2">
            <a:extLst>
              <a:ext uri="{FF2B5EF4-FFF2-40B4-BE49-F238E27FC236}">
                <a16:creationId xmlns:a16="http://schemas.microsoft.com/office/drawing/2014/main" id="{6CAF25BC-D3DF-4E42-8078-ECE81CB7C888}"/>
              </a:ext>
            </a:extLst>
          </p:cNvPr>
          <p:cNvSpPr txBox="1">
            <a:spLocks noChangeArrowheads="1"/>
          </p:cNvSpPr>
          <p:nvPr/>
        </p:nvSpPr>
        <p:spPr>
          <a:xfrm>
            <a:off x="1106906" y="6005314"/>
            <a:ext cx="22402800" cy="1655762"/>
          </a:xfrm>
          <a:prstGeom prst="rect">
            <a:avLst/>
          </a:prstGeom>
          <a:noFill/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itchFamily="34" charset="0"/>
              </a:defRPr>
            </a:lvl1pPr>
            <a:lvl2pPr marL="45720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pt-BR" altLang="pt-BR" sz="6500" b="1" dirty="0">
                <a:solidFill>
                  <a:srgbClr val="611405"/>
                </a:solidFill>
                <a:latin typeface="Avenir Next Medium"/>
              </a:rPr>
              <a:t>Suporta</a:t>
            </a:r>
            <a:r>
              <a:rPr lang="pt-BR" altLang="pt-BR" sz="6500" b="1" dirty="0">
                <a:solidFill>
                  <a:srgbClr val="611405"/>
                </a:solidFill>
                <a:latin typeface="Avenir Next Medium"/>
                <a:ea typeface="Avenir Next Medium"/>
                <a:cs typeface="Avenir Next Medium"/>
              </a:rPr>
              <a:t> </a:t>
            </a:r>
            <a:r>
              <a:rPr lang="pt-BR" altLang="pt-BR" sz="6500" b="1" dirty="0">
                <a:solidFill>
                  <a:srgbClr val="ACA29C"/>
                </a:solidFill>
                <a:latin typeface="Avenir Next Medium"/>
                <a:ea typeface="Avenir Next Medium"/>
                <a:cs typeface="Avenir Next Medium"/>
              </a:rPr>
              <a:t>diferentes</a:t>
            </a:r>
            <a:r>
              <a:rPr lang="pt-BR" altLang="pt-BR" sz="6500" b="1" dirty="0">
                <a:solidFill>
                  <a:srgbClr val="611405"/>
                </a:solidFill>
                <a:latin typeface="Avenir Next Medium"/>
                <a:ea typeface="Avenir Next Medium"/>
                <a:cs typeface="Avenir Next Medium"/>
              </a:rPr>
              <a:t> estilos de </a:t>
            </a:r>
            <a:r>
              <a:rPr lang="pt-BR" altLang="pt-BR" sz="6500" b="1" dirty="0">
                <a:solidFill>
                  <a:srgbClr val="611405"/>
                </a:solidFill>
                <a:latin typeface="Avenir Next Medium"/>
              </a:rPr>
              <a:t>ensino</a:t>
            </a:r>
            <a:r>
              <a:rPr lang="pt-BR" altLang="pt-BR" sz="6500" b="1" dirty="0">
                <a:solidFill>
                  <a:srgbClr val="611405"/>
                </a:solidFill>
                <a:latin typeface="Avenir Next Medium"/>
                <a:ea typeface="Avenir Next Medium"/>
                <a:cs typeface="Avenir Next Medium"/>
              </a:rPr>
              <a:t> e de aprendizagem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1579060-5F41-B442-8480-54FCEEFBE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9689" y="1937040"/>
            <a:ext cx="5379163" cy="4068274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E0E137F-C1DA-994D-B2BD-7EBDDF26B8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226" t="27918" r="25368" b="28063"/>
          <a:stretch/>
        </p:blipFill>
        <p:spPr>
          <a:xfrm>
            <a:off x="1814444" y="7440712"/>
            <a:ext cx="4890058" cy="464455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1840315-57D4-2D45-8002-F8D9EB4268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234" t="29703" r="24755" b="26277"/>
          <a:stretch/>
        </p:blipFill>
        <p:spPr>
          <a:xfrm>
            <a:off x="16832298" y="2064291"/>
            <a:ext cx="5379163" cy="433824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69817A6-7844-EC46-8C17-8535A8B8D2C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104" t="29756" r="22035" b="26224"/>
          <a:stretch/>
        </p:blipFill>
        <p:spPr>
          <a:xfrm>
            <a:off x="15893753" y="7778529"/>
            <a:ext cx="6675803" cy="433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5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221"/>
          <p:cNvSpPr>
            <a:spLocks noGrp="1"/>
          </p:cNvSpPr>
          <p:nvPr>
            <p:ph type="body" idx="13"/>
          </p:nvPr>
        </p:nvSpPr>
        <p:spPr>
          <a:xfrm>
            <a:off x="762000" y="713116"/>
            <a:ext cx="20955000" cy="556884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moodle</a:t>
            </a:r>
            <a:endParaRPr lang="en-US" baseline="30000" dirty="0"/>
          </a:p>
        </p:txBody>
      </p:sp>
      <p:pic>
        <p:nvPicPr>
          <p:cNvPr id="31" name="BG IMPLANTACAO NITAE.png">
            <a:extLst>
              <a:ext uri="{FF2B5EF4-FFF2-40B4-BE49-F238E27FC236}">
                <a16:creationId xmlns:a16="http://schemas.microsoft.com/office/drawing/2014/main" id="{A6297D76-5059-4084-861F-713E19248F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507"/>
          <a:stretch/>
        </p:blipFill>
        <p:spPr>
          <a:xfrm>
            <a:off x="0" y="12124944"/>
            <a:ext cx="24384000" cy="159105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026" y="1422416"/>
            <a:ext cx="14844573" cy="9944828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4205285" y="11481620"/>
            <a:ext cx="59596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tx1"/>
                </a:solidFill>
              </a:rPr>
              <a:t>Fonte: (Oliveira Junior; Correia; Fonseca, 2018).</a:t>
            </a:r>
          </a:p>
        </p:txBody>
      </p:sp>
    </p:spTree>
    <p:extLst>
      <p:ext uri="{BB962C8B-B14F-4D97-AF65-F5344CB8AC3E}">
        <p14:creationId xmlns:p14="http://schemas.microsoft.com/office/powerpoint/2010/main" val="417403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221"/>
          <p:cNvSpPr>
            <a:spLocks noGrp="1"/>
          </p:cNvSpPr>
          <p:nvPr>
            <p:ph type="body" idx="13"/>
          </p:nvPr>
        </p:nvSpPr>
        <p:spPr>
          <a:xfrm>
            <a:off x="762000" y="713116"/>
            <a:ext cx="20955000" cy="556884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Funcionamento</a:t>
            </a:r>
            <a:r>
              <a:rPr lang="en-US" dirty="0"/>
              <a:t> </a:t>
            </a:r>
            <a:r>
              <a:rPr lang="en-US" dirty="0" err="1"/>
              <a:t>básico</a:t>
            </a:r>
            <a:endParaRPr lang="en-US" baseline="30000" dirty="0"/>
          </a:p>
        </p:txBody>
      </p:sp>
      <p:pic>
        <p:nvPicPr>
          <p:cNvPr id="31" name="BG IMPLANTACAO NITAE.png">
            <a:extLst>
              <a:ext uri="{FF2B5EF4-FFF2-40B4-BE49-F238E27FC236}">
                <a16:creationId xmlns:a16="http://schemas.microsoft.com/office/drawing/2014/main" id="{A6297D76-5059-4084-861F-713E19248F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507"/>
          <a:stretch/>
        </p:blipFill>
        <p:spPr>
          <a:xfrm>
            <a:off x="0" y="12124944"/>
            <a:ext cx="24384000" cy="159105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28E1B067-0AE3-4F6D-80B9-DDCC4C70C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EECE1"/>
              </a:clrFrom>
              <a:clrTo>
                <a:srgbClr val="EEECE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6" t="27260" r="7831" b="11618"/>
          <a:stretch>
            <a:fillRect/>
          </a:stretch>
        </p:blipFill>
        <p:spPr bwMode="auto">
          <a:xfrm>
            <a:off x="1664676" y="2023017"/>
            <a:ext cx="20515384" cy="9162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7">
            <a:extLst>
              <a:ext uri="{FF2B5EF4-FFF2-40B4-BE49-F238E27FC236}">
                <a16:creationId xmlns:a16="http://schemas.microsoft.com/office/drawing/2014/main" id="{28B23738-6BD6-4F06-87A5-CFA376CAE3FB}"/>
              </a:ext>
            </a:extLst>
          </p:cNvPr>
          <p:cNvSpPr/>
          <p:nvPr/>
        </p:nvSpPr>
        <p:spPr>
          <a:xfrm>
            <a:off x="17576800" y="11347229"/>
            <a:ext cx="460325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altLang="pt-BR" sz="2500" dirty="0">
                <a:solidFill>
                  <a:schemeClr val="bg1"/>
                </a:solidFill>
              </a:rPr>
              <a:t>Fonte: Luz (2015).</a:t>
            </a:r>
          </a:p>
        </p:txBody>
      </p:sp>
    </p:spTree>
    <p:extLst>
      <p:ext uri="{BB962C8B-B14F-4D97-AF65-F5344CB8AC3E}">
        <p14:creationId xmlns:p14="http://schemas.microsoft.com/office/powerpoint/2010/main" val="183972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221"/>
          <p:cNvSpPr>
            <a:spLocks noGrp="1"/>
          </p:cNvSpPr>
          <p:nvPr>
            <p:ph type="body" idx="13"/>
          </p:nvPr>
        </p:nvSpPr>
        <p:spPr>
          <a:xfrm>
            <a:off x="762000" y="713116"/>
            <a:ext cx="20955000" cy="5568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ORGANIZAÇÃO DO MOOLE</a:t>
            </a:r>
            <a:endParaRPr lang="en-US" baseline="30000" dirty="0"/>
          </a:p>
        </p:txBody>
      </p:sp>
      <p:sp>
        <p:nvSpPr>
          <p:cNvPr id="15" name="Rectangle 37">
            <a:extLst>
              <a:ext uri="{FF2B5EF4-FFF2-40B4-BE49-F238E27FC236}">
                <a16:creationId xmlns:a16="http://schemas.microsoft.com/office/drawing/2014/main" id="{28B23738-6BD6-4F06-87A5-CFA376CAE3FB}"/>
              </a:ext>
            </a:extLst>
          </p:cNvPr>
          <p:cNvSpPr/>
          <p:nvPr/>
        </p:nvSpPr>
        <p:spPr>
          <a:xfrm>
            <a:off x="20421599" y="11147174"/>
            <a:ext cx="25087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altLang="pt-BR" sz="2000" dirty="0">
                <a:solidFill>
                  <a:schemeClr val="bg1"/>
                </a:solidFill>
              </a:rPr>
              <a:t>Fonte: Luz (2015).</a:t>
            </a:r>
          </a:p>
        </p:txBody>
      </p:sp>
      <p:pic>
        <p:nvPicPr>
          <p:cNvPr id="16" name="BG IMPLANTACAO NITAE.png">
            <a:extLst>
              <a:ext uri="{FF2B5EF4-FFF2-40B4-BE49-F238E27FC236}">
                <a16:creationId xmlns:a16="http://schemas.microsoft.com/office/drawing/2014/main" id="{A6297D76-5059-4084-861F-713E19248F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507"/>
          <a:stretch/>
        </p:blipFill>
        <p:spPr>
          <a:xfrm>
            <a:off x="0" y="12124944"/>
            <a:ext cx="24384000" cy="1591056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893270492"/>
              </p:ext>
            </p:extLst>
          </p:nvPr>
        </p:nvGraphicFramePr>
        <p:xfrm>
          <a:off x="959853" y="1982205"/>
          <a:ext cx="14047536" cy="9365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6" name="Conector de seta reta 5"/>
          <p:cNvCxnSpPr/>
          <p:nvPr/>
        </p:nvCxnSpPr>
        <p:spPr>
          <a:xfrm>
            <a:off x="9713495" y="2942334"/>
            <a:ext cx="7074568" cy="0"/>
          </a:xfrm>
          <a:prstGeom prst="straightConnector1">
            <a:avLst/>
          </a:prstGeom>
          <a:noFill/>
          <a:ln w="25400" cap="flat">
            <a:solidFill>
              <a:srgbClr val="97756C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Conector de seta reta 10"/>
          <p:cNvCxnSpPr/>
          <p:nvPr/>
        </p:nvCxnSpPr>
        <p:spPr>
          <a:xfrm>
            <a:off x="9713495" y="4376686"/>
            <a:ext cx="7074568" cy="0"/>
          </a:xfrm>
          <a:prstGeom prst="straightConnector1">
            <a:avLst/>
          </a:prstGeom>
          <a:noFill/>
          <a:ln w="25400" cap="flat">
            <a:solidFill>
              <a:srgbClr val="551B1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Conector de seta reta 11"/>
          <p:cNvCxnSpPr/>
          <p:nvPr/>
        </p:nvCxnSpPr>
        <p:spPr>
          <a:xfrm>
            <a:off x="9713495" y="5472519"/>
            <a:ext cx="7074568" cy="0"/>
          </a:xfrm>
          <a:prstGeom prst="straightConnector1">
            <a:avLst/>
          </a:prstGeom>
          <a:noFill/>
          <a:ln w="25400" cap="flat">
            <a:solidFill>
              <a:srgbClr val="C5BAA2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Conector de seta reta 12"/>
          <p:cNvCxnSpPr>
            <a:cxnSpLocks/>
          </p:cNvCxnSpPr>
          <p:nvPr/>
        </p:nvCxnSpPr>
        <p:spPr>
          <a:xfrm flipV="1">
            <a:off x="9454106" y="7071388"/>
            <a:ext cx="7333957" cy="6986"/>
          </a:xfrm>
          <a:prstGeom prst="straightConnector1">
            <a:avLst/>
          </a:prstGeom>
          <a:noFill/>
          <a:ln w="25400" cap="flat">
            <a:solidFill>
              <a:srgbClr val="C5BAA2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Conector de seta reta 13"/>
          <p:cNvCxnSpPr/>
          <p:nvPr/>
        </p:nvCxnSpPr>
        <p:spPr>
          <a:xfrm>
            <a:off x="9061075" y="9473602"/>
            <a:ext cx="7860630" cy="0"/>
          </a:xfrm>
          <a:prstGeom prst="straightConnector1">
            <a:avLst/>
          </a:prstGeom>
          <a:noFill/>
          <a:ln w="25400" cap="flat">
            <a:solidFill>
              <a:srgbClr val="97756C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CaixaDeTexto 7"/>
          <p:cNvSpPr txBox="1"/>
          <p:nvPr/>
        </p:nvSpPr>
        <p:spPr>
          <a:xfrm>
            <a:off x="17053362" y="2686600"/>
            <a:ext cx="3518592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3000" b="1" i="0" u="none" strike="noStrike" cap="none" spc="0" normalizeH="0" baseline="0" dirty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Nome da categoria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17046967" y="4071469"/>
            <a:ext cx="2834109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3000" b="1" i="0" u="none" strike="noStrike" cap="none" spc="0" normalizeH="0" baseline="0" dirty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Nome do curso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17046156" y="4757780"/>
            <a:ext cx="4828674" cy="14875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3000" b="1" i="0" u="none" strike="noStrike" cap="none" spc="0" normalizeH="0" baseline="0" dirty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Forma com que os recursos</a:t>
            </a:r>
            <a:r>
              <a:rPr kumimoji="0" lang="pt-BR" sz="3000" b="1" i="0" u="none" strike="noStrike" cap="none" spc="0" normalizeH="0" dirty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 e as atividades serão exibidos na tela</a:t>
            </a:r>
            <a:endParaRPr kumimoji="0" lang="pt-BR" sz="3000" b="1" i="0" u="none" strike="noStrike" cap="none" spc="0" normalizeH="0" baseline="0" dirty="0">
              <a:ln>
                <a:noFill/>
              </a:ln>
              <a:solidFill>
                <a:srgbClr val="838787"/>
              </a:solidFill>
              <a:effectLst/>
              <a:uFillTx/>
              <a:latin typeface="Avenir Next Medium"/>
              <a:ea typeface="Avenir Next Medium"/>
              <a:cs typeface="Avenir Next Medium"/>
              <a:sym typeface="Avenir Next Medium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17058067" y="6558427"/>
            <a:ext cx="4395538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3000" b="1" i="0" u="none" strike="noStrike" cap="none" spc="0" normalizeH="0" baseline="0" dirty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Recursos e atividades</a:t>
            </a:r>
            <a:r>
              <a:rPr kumimoji="0" lang="pt-BR" sz="3000" b="1" i="0" u="none" strike="noStrike" cap="none" spc="0" normalizeH="0" dirty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 que </a:t>
            </a:r>
            <a:r>
              <a:rPr kumimoji="0" lang="pt-BR" sz="3000" b="1" i="0" u="none" strike="noStrike" cap="none" spc="0" normalizeH="0" baseline="0" dirty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serão utilizados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17110324" y="9191473"/>
            <a:ext cx="3518592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3000" b="1" i="0" u="none" strike="noStrike" cap="none" spc="0" normalizeH="0" baseline="0" dirty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Conteúdo do curso</a:t>
            </a:r>
          </a:p>
        </p:txBody>
      </p:sp>
    </p:spTree>
    <p:extLst>
      <p:ext uri="{BB962C8B-B14F-4D97-AF65-F5344CB8AC3E}">
        <p14:creationId xmlns:p14="http://schemas.microsoft.com/office/powerpoint/2010/main" val="240389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New_Template7">
  <a:themeElements>
    <a:clrScheme name="New_Template7">
      <a:dk1>
        <a:srgbClr val="222222"/>
      </a:dk1>
      <a:lt1>
        <a:srgbClr val="838787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340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7">
  <a:themeElements>
    <a:clrScheme name="New_Template7">
      <a:dk1>
        <a:srgbClr val="000000"/>
      </a:dk1>
      <a:lt1>
        <a:srgbClr val="FFFFFF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340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2231</TotalTime>
  <Words>1296</Words>
  <Application>Microsoft Office PowerPoint</Application>
  <PresentationFormat>Personalizar</PresentationFormat>
  <Paragraphs>103</Paragraphs>
  <Slides>21</Slides>
  <Notes>10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30" baseType="lpstr">
      <vt:lpstr>Agency FB</vt:lpstr>
      <vt:lpstr>Arial</vt:lpstr>
      <vt:lpstr>Avenir Next</vt:lpstr>
      <vt:lpstr>Avenir Next Medium</vt:lpstr>
      <vt:lpstr>DIN Alternate</vt:lpstr>
      <vt:lpstr>DIN Condensed</vt:lpstr>
      <vt:lpstr>Helvetica</vt:lpstr>
      <vt:lpstr>Helvetica Neue</vt:lpstr>
      <vt:lpstr>New_Template7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Para acessar Moodle da UFPA é preciso ter um dispositivo conectado à Internet, abrir o navegador instalado e, na barra de endereços, digitar:  www.ead.ufpa.br</vt:lpstr>
      <vt:lpstr>Para acessar os cursos, você deve, primeiramente, clicar no campo superior esquerdo (acesso) da página  inicial.   </vt:lpstr>
      <vt:lpstr>O Moodle irá solicitar que você digite seu nome de usuário e senha, para que possa exibir todos os cursos que esteja realizando.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Admin</dc:creator>
  <cp:lastModifiedBy>Lana</cp:lastModifiedBy>
  <cp:revision>468</cp:revision>
  <cp:lastPrinted>2020-08-05T03:04:28Z</cp:lastPrinted>
  <dcterms:modified xsi:type="dcterms:W3CDTF">2023-08-22T14:42:18Z</dcterms:modified>
</cp:coreProperties>
</file>